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5" r:id="rId2"/>
    <p:sldId id="329" r:id="rId3"/>
    <p:sldId id="331" r:id="rId4"/>
    <p:sldId id="330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B9C0"/>
    <a:srgbClr val="FCA2A2"/>
    <a:srgbClr val="FDD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95AF4-ED17-4B59-8805-2CA33A43CAD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BDD23F-B133-430B-81C0-B20562752C30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GB" sz="2000" b="0" dirty="0">
              <a:solidFill>
                <a:srgbClr val="000000"/>
              </a:solidFill>
              <a:latin typeface="Tw Cen MT" panose="020B0602020104020603" pitchFamily="34" charset="0"/>
              <a:cs typeface="Calibri" panose="020F0502020204030204" pitchFamily="34" charset="0"/>
            </a:rPr>
            <a:t>The Sound Lab bring free, fun and engaging music tuition and networking opportunities to young people who face barriers accessing the music industries</a:t>
          </a:r>
        </a:p>
      </dgm:t>
    </dgm:pt>
    <dgm:pt modelId="{DCBF94EF-3646-4554-A624-25F57A9D0A65}" type="parTrans" cxnId="{CA19B32E-B129-4A75-B50B-E74C33DD82B1}">
      <dgm:prSet/>
      <dgm:spPr/>
      <dgm:t>
        <a:bodyPr/>
        <a:lstStyle/>
        <a:p>
          <a:endParaRPr lang="en-GB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02D5AB-D89E-4C36-8D6E-2957D4B03830}" type="sibTrans" cxnId="{CA19B32E-B129-4A75-B50B-E74C33DD82B1}">
      <dgm:prSet/>
      <dgm:spPr/>
      <dgm:t>
        <a:bodyPr/>
        <a:lstStyle/>
        <a:p>
          <a:endParaRPr lang="en-GB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D22A17-15CA-4C25-AB0B-E7A7017D246D}">
      <dgm:prSet custT="1"/>
      <dgm:spPr>
        <a:solidFill>
          <a:srgbClr val="FF7C80"/>
        </a:solidFill>
      </dgm:spPr>
      <dgm:t>
        <a:bodyPr/>
        <a:lstStyle/>
        <a:p>
          <a:pPr algn="l"/>
          <a:r>
            <a:rPr lang="en-GB" sz="2000" b="0" dirty="0">
              <a:solidFill>
                <a:srgbClr val="000000"/>
              </a:solidFill>
              <a:latin typeface="Tw Cen MT" panose="020B0602020104020603" pitchFamily="34" charset="0"/>
              <a:cs typeface="Calibri" panose="020F0502020204030204" pitchFamily="34" charset="0"/>
            </a:rPr>
            <a:t>We provide meaningful and supportive employment opportunities for music and creative practitioners. </a:t>
          </a:r>
        </a:p>
      </dgm:t>
    </dgm:pt>
    <dgm:pt modelId="{16E761D7-B5F2-4160-947C-3267D7CAD3BB}" type="parTrans" cxnId="{73DEECDC-63A5-45C0-9C2B-8C618A5830AB}">
      <dgm:prSet/>
      <dgm:spPr/>
      <dgm:t>
        <a:bodyPr/>
        <a:lstStyle/>
        <a:p>
          <a:endParaRPr lang="en-GB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1E8A0A-4069-48D6-90F4-412F8A2E7A36}" type="sibTrans" cxnId="{73DEECDC-63A5-45C0-9C2B-8C618A5830AB}">
      <dgm:prSet/>
      <dgm:spPr/>
      <dgm:t>
        <a:bodyPr/>
        <a:lstStyle/>
        <a:p>
          <a:endParaRPr lang="en-GB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B70DAB-B5C6-4625-A8EB-44BE3B14A343}">
      <dgm:prSet custT="1"/>
      <dgm:spPr>
        <a:solidFill>
          <a:srgbClr val="B8B9C0"/>
        </a:solidFill>
      </dgm:spPr>
      <dgm:t>
        <a:bodyPr/>
        <a:lstStyle/>
        <a:p>
          <a:pPr algn="l"/>
          <a:r>
            <a:rPr lang="en-GB" sz="2000" b="0" dirty="0">
              <a:solidFill>
                <a:srgbClr val="000000"/>
              </a:solidFill>
              <a:latin typeface="Tw Cen MT" panose="020B0602020104020603" pitchFamily="34" charset="0"/>
              <a:cs typeface="Calibri" panose="020F0502020204030204" pitchFamily="34" charset="0"/>
            </a:rPr>
            <a:t>Entirely volunteer and youth run since 2003</a:t>
          </a:r>
        </a:p>
      </dgm:t>
    </dgm:pt>
    <dgm:pt modelId="{AA0916E8-630B-49CC-B469-F7D1B696A44C}" type="parTrans" cxnId="{808B039E-F697-4E50-8041-4BFD84C8AF6B}">
      <dgm:prSet/>
      <dgm:spPr/>
      <dgm:t>
        <a:bodyPr/>
        <a:lstStyle/>
        <a:p>
          <a:endParaRPr lang="en-GB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36B4C3-6578-449E-B850-D4772E598494}" type="sibTrans" cxnId="{808B039E-F697-4E50-8041-4BFD84C8AF6B}">
      <dgm:prSet/>
      <dgm:spPr/>
      <dgm:t>
        <a:bodyPr/>
        <a:lstStyle/>
        <a:p>
          <a:endParaRPr lang="en-GB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EFCB0A-F151-49C3-B639-7AFAC3260C27}" type="pres">
      <dgm:prSet presAssocID="{AA495AF4-ED17-4B59-8805-2CA33A43CADE}" presName="Name0" presStyleCnt="0">
        <dgm:presLayoutVars>
          <dgm:dir/>
          <dgm:animLvl val="lvl"/>
          <dgm:resizeHandles val="exact"/>
        </dgm:presLayoutVars>
      </dgm:prSet>
      <dgm:spPr/>
    </dgm:pt>
    <dgm:pt modelId="{BF6CEBD9-1FF2-4906-91C2-21B50A868B28}" type="pres">
      <dgm:prSet presAssocID="{9EBDD23F-B133-430B-81C0-B20562752C30}" presName="linNode" presStyleCnt="0"/>
      <dgm:spPr/>
    </dgm:pt>
    <dgm:pt modelId="{9130ACFA-E26A-46CE-8D9E-9A3980525ABE}" type="pres">
      <dgm:prSet presAssocID="{9EBDD23F-B133-430B-81C0-B20562752C30}" presName="parentText" presStyleLbl="node1" presStyleIdx="0" presStyleCnt="3" custScaleX="277778" custScaleY="26584" custLinFactNeighborX="5092" custLinFactNeighborY="-2986">
        <dgm:presLayoutVars>
          <dgm:chMax val="1"/>
          <dgm:bulletEnabled val="1"/>
        </dgm:presLayoutVars>
      </dgm:prSet>
      <dgm:spPr/>
    </dgm:pt>
    <dgm:pt modelId="{D56BE09C-5DA2-497B-98B6-A13E2B56AE2C}" type="pres">
      <dgm:prSet presAssocID="{AB02D5AB-D89E-4C36-8D6E-2957D4B03830}" presName="sp" presStyleCnt="0"/>
      <dgm:spPr/>
    </dgm:pt>
    <dgm:pt modelId="{B224B227-58AE-42CA-B284-8E59EDBFCB18}" type="pres">
      <dgm:prSet presAssocID="{F8D22A17-15CA-4C25-AB0B-E7A7017D246D}" presName="linNode" presStyleCnt="0"/>
      <dgm:spPr/>
    </dgm:pt>
    <dgm:pt modelId="{72247BA3-EC3A-477E-B829-B04153523F20}" type="pres">
      <dgm:prSet presAssocID="{F8D22A17-15CA-4C25-AB0B-E7A7017D246D}" presName="parentText" presStyleLbl="node1" presStyleIdx="1" presStyleCnt="3" custScaleX="252788" custScaleY="26584" custLinFactNeighborX="1416" custLinFactNeighborY="43">
        <dgm:presLayoutVars>
          <dgm:chMax val="1"/>
          <dgm:bulletEnabled val="1"/>
        </dgm:presLayoutVars>
      </dgm:prSet>
      <dgm:spPr/>
    </dgm:pt>
    <dgm:pt modelId="{4DE4B6C2-5512-4E9E-8A6B-B863935D9726}" type="pres">
      <dgm:prSet presAssocID="{491E8A0A-4069-48D6-90F4-412F8A2E7A36}" presName="sp" presStyleCnt="0"/>
      <dgm:spPr/>
    </dgm:pt>
    <dgm:pt modelId="{E7A9CC17-3784-4805-B9CD-A4F58A70E63B}" type="pres">
      <dgm:prSet presAssocID="{00B70DAB-B5C6-4625-A8EB-44BE3B14A343}" presName="linNode" presStyleCnt="0"/>
      <dgm:spPr/>
    </dgm:pt>
    <dgm:pt modelId="{13DD64B8-11B0-4BC2-B9F2-34BF1B206642}" type="pres">
      <dgm:prSet presAssocID="{00B70DAB-B5C6-4625-A8EB-44BE3B14A343}" presName="parentText" presStyleLbl="node1" presStyleIdx="2" presStyleCnt="3" custScaleX="150471" custScaleY="26584" custLinFactNeighborX="994" custLinFactNeighborY="1711">
        <dgm:presLayoutVars>
          <dgm:chMax val="1"/>
          <dgm:bulletEnabled val="1"/>
        </dgm:presLayoutVars>
      </dgm:prSet>
      <dgm:spPr/>
    </dgm:pt>
  </dgm:ptLst>
  <dgm:cxnLst>
    <dgm:cxn modelId="{24567A14-AF64-4123-A2A8-D6E09AF69A72}" type="presOf" srcId="{AA495AF4-ED17-4B59-8805-2CA33A43CADE}" destId="{48EFCB0A-F151-49C3-B639-7AFAC3260C27}" srcOrd="0" destOrd="0" presId="urn:microsoft.com/office/officeart/2005/8/layout/vList5"/>
    <dgm:cxn modelId="{CA19B32E-B129-4A75-B50B-E74C33DD82B1}" srcId="{AA495AF4-ED17-4B59-8805-2CA33A43CADE}" destId="{9EBDD23F-B133-430B-81C0-B20562752C30}" srcOrd="0" destOrd="0" parTransId="{DCBF94EF-3646-4554-A624-25F57A9D0A65}" sibTransId="{AB02D5AB-D89E-4C36-8D6E-2957D4B03830}"/>
    <dgm:cxn modelId="{DF2B4574-9BFF-487A-B2D5-05D2B2830FAA}" type="presOf" srcId="{9EBDD23F-B133-430B-81C0-B20562752C30}" destId="{9130ACFA-E26A-46CE-8D9E-9A3980525ABE}" srcOrd="0" destOrd="0" presId="urn:microsoft.com/office/officeart/2005/8/layout/vList5"/>
    <dgm:cxn modelId="{808B039E-F697-4E50-8041-4BFD84C8AF6B}" srcId="{AA495AF4-ED17-4B59-8805-2CA33A43CADE}" destId="{00B70DAB-B5C6-4625-A8EB-44BE3B14A343}" srcOrd="2" destOrd="0" parTransId="{AA0916E8-630B-49CC-B469-F7D1B696A44C}" sibTransId="{E436B4C3-6578-449E-B850-D4772E598494}"/>
    <dgm:cxn modelId="{4415F1CA-6FB0-4316-90EF-75CDBE26D9CF}" type="presOf" srcId="{00B70DAB-B5C6-4625-A8EB-44BE3B14A343}" destId="{13DD64B8-11B0-4BC2-B9F2-34BF1B206642}" srcOrd="0" destOrd="0" presId="urn:microsoft.com/office/officeart/2005/8/layout/vList5"/>
    <dgm:cxn modelId="{FE7EE3D4-EA42-4B4A-A840-0938B8A3B415}" type="presOf" srcId="{F8D22A17-15CA-4C25-AB0B-E7A7017D246D}" destId="{72247BA3-EC3A-477E-B829-B04153523F20}" srcOrd="0" destOrd="0" presId="urn:microsoft.com/office/officeart/2005/8/layout/vList5"/>
    <dgm:cxn modelId="{73DEECDC-63A5-45C0-9C2B-8C618A5830AB}" srcId="{AA495AF4-ED17-4B59-8805-2CA33A43CADE}" destId="{F8D22A17-15CA-4C25-AB0B-E7A7017D246D}" srcOrd="1" destOrd="0" parTransId="{16E761D7-B5F2-4160-947C-3267D7CAD3BB}" sibTransId="{491E8A0A-4069-48D6-90F4-412F8A2E7A36}"/>
    <dgm:cxn modelId="{9F803BF2-63E5-484B-AE7C-E0F039B84A62}" type="presParOf" srcId="{48EFCB0A-F151-49C3-B639-7AFAC3260C27}" destId="{BF6CEBD9-1FF2-4906-91C2-21B50A868B28}" srcOrd="0" destOrd="0" presId="urn:microsoft.com/office/officeart/2005/8/layout/vList5"/>
    <dgm:cxn modelId="{31C49970-1506-491D-870F-5BD43F313525}" type="presParOf" srcId="{BF6CEBD9-1FF2-4906-91C2-21B50A868B28}" destId="{9130ACFA-E26A-46CE-8D9E-9A3980525ABE}" srcOrd="0" destOrd="0" presId="urn:microsoft.com/office/officeart/2005/8/layout/vList5"/>
    <dgm:cxn modelId="{3C0E6AB3-66B2-4124-898A-37AA0EA675E5}" type="presParOf" srcId="{48EFCB0A-F151-49C3-B639-7AFAC3260C27}" destId="{D56BE09C-5DA2-497B-98B6-A13E2B56AE2C}" srcOrd="1" destOrd="0" presId="urn:microsoft.com/office/officeart/2005/8/layout/vList5"/>
    <dgm:cxn modelId="{E98021EC-CB5A-496E-9512-3975F21FABBB}" type="presParOf" srcId="{48EFCB0A-F151-49C3-B639-7AFAC3260C27}" destId="{B224B227-58AE-42CA-B284-8E59EDBFCB18}" srcOrd="2" destOrd="0" presId="urn:microsoft.com/office/officeart/2005/8/layout/vList5"/>
    <dgm:cxn modelId="{BF2063F3-486D-4072-A593-26DE7A3CF87A}" type="presParOf" srcId="{B224B227-58AE-42CA-B284-8E59EDBFCB18}" destId="{72247BA3-EC3A-477E-B829-B04153523F20}" srcOrd="0" destOrd="0" presId="urn:microsoft.com/office/officeart/2005/8/layout/vList5"/>
    <dgm:cxn modelId="{142EEE5C-8B2C-4938-8C22-7821C6539D36}" type="presParOf" srcId="{48EFCB0A-F151-49C3-B639-7AFAC3260C27}" destId="{4DE4B6C2-5512-4E9E-8A6B-B863935D9726}" srcOrd="3" destOrd="0" presId="urn:microsoft.com/office/officeart/2005/8/layout/vList5"/>
    <dgm:cxn modelId="{2DF49759-E366-4084-AADA-DB3EC2A3DB2E}" type="presParOf" srcId="{48EFCB0A-F151-49C3-B639-7AFAC3260C27}" destId="{E7A9CC17-3784-4805-B9CD-A4F58A70E63B}" srcOrd="4" destOrd="0" presId="urn:microsoft.com/office/officeart/2005/8/layout/vList5"/>
    <dgm:cxn modelId="{2030425E-FC96-4186-A982-C1461A88AA00}" type="presParOf" srcId="{E7A9CC17-3784-4805-B9CD-A4F58A70E63B}" destId="{13DD64B8-11B0-4BC2-B9F2-34BF1B20664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13A0FB-C133-42B3-BC2F-B77AE39B6670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539514-AD50-438D-ADA9-5CCFE1C02771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en-GB" sz="2800" b="1" dirty="0">
              <a:solidFill>
                <a:srgbClr val="C00000"/>
              </a:solidFill>
              <a:latin typeface="Bahnschrift SemiBold" panose="020B0502040204020203" pitchFamily="34" charset="0"/>
            </a:rPr>
            <a:t>With a small team of young volunteers, in 2020 we…</a:t>
          </a:r>
          <a:endParaRPr lang="en-GB" sz="2800" dirty="0">
            <a:solidFill>
              <a:srgbClr val="C00000"/>
            </a:solidFill>
            <a:latin typeface="Bahnschrift SemiBold" panose="020B0502040204020203" pitchFamily="34" charset="0"/>
          </a:endParaRPr>
        </a:p>
      </dgm:t>
    </dgm:pt>
    <dgm:pt modelId="{CE7FCE1B-BFE9-474C-84C8-FF85BB9D81E5}" type="parTrans" cxnId="{8E4C2B1C-342C-4BD5-8A2F-BC795EFF592B}">
      <dgm:prSet/>
      <dgm:spPr/>
      <dgm:t>
        <a:bodyPr/>
        <a:lstStyle/>
        <a:p>
          <a:endParaRPr lang="en-GB"/>
        </a:p>
      </dgm:t>
    </dgm:pt>
    <dgm:pt modelId="{ECFC4EA5-05F4-4095-9F03-740D75755BB3}" type="sibTrans" cxnId="{8E4C2B1C-342C-4BD5-8A2F-BC795EFF592B}">
      <dgm:prSet/>
      <dgm:spPr/>
      <dgm:t>
        <a:bodyPr/>
        <a:lstStyle/>
        <a:p>
          <a:endParaRPr lang="en-GB"/>
        </a:p>
      </dgm:t>
    </dgm:pt>
    <dgm:pt modelId="{F637824C-25BE-49E5-ABCE-4E85204A4553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GB" sz="1800" b="0" dirty="0">
              <a:solidFill>
                <a:srgbClr val="000000"/>
              </a:solidFill>
              <a:latin typeface="Tw Cen MT" panose="020B0602020104020603" pitchFamily="34" charset="0"/>
              <a:cs typeface="Calibri" panose="020F0502020204030204" pitchFamily="34" charset="0"/>
            </a:rPr>
            <a:t> Provided over 600 hours of free tuition workshops for young people across Scotland</a:t>
          </a:r>
        </a:p>
      </dgm:t>
    </dgm:pt>
    <dgm:pt modelId="{5A0D2D41-A75D-4B09-8E7B-BCED2262E800}" type="parTrans" cxnId="{B307C17C-A92C-418D-BE61-76EAF160754B}">
      <dgm:prSet/>
      <dgm:spPr/>
      <dgm:t>
        <a:bodyPr/>
        <a:lstStyle/>
        <a:p>
          <a:endParaRPr lang="en-GB"/>
        </a:p>
      </dgm:t>
    </dgm:pt>
    <dgm:pt modelId="{C1269FF4-5AAC-465B-B8DA-274E9E7C7804}" type="sibTrans" cxnId="{B307C17C-A92C-418D-BE61-76EAF160754B}">
      <dgm:prSet/>
      <dgm:spPr/>
      <dgm:t>
        <a:bodyPr/>
        <a:lstStyle/>
        <a:p>
          <a:endParaRPr lang="en-GB"/>
        </a:p>
      </dgm:t>
    </dgm:pt>
    <dgm:pt modelId="{4095B873-53D3-4415-BA3C-8C28FA685C9C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GB" sz="1800" b="0" dirty="0">
              <a:solidFill>
                <a:srgbClr val="000000"/>
              </a:solidFill>
              <a:latin typeface="Tw Cen MT" panose="020B0602020104020603" pitchFamily="34" charset="0"/>
              <a:cs typeface="Calibri" panose="020F0502020204030204" pitchFamily="34" charset="0"/>
            </a:rPr>
            <a:t>Supported over 150 young musicians to develop their skills and achieve their musical goals</a:t>
          </a:r>
        </a:p>
      </dgm:t>
    </dgm:pt>
    <dgm:pt modelId="{7853F99C-A286-4F55-A06F-8A8E1B6450D4}" type="parTrans" cxnId="{8C008BF7-E1F4-46B0-948C-AFE9E96E9EA8}">
      <dgm:prSet/>
      <dgm:spPr/>
      <dgm:t>
        <a:bodyPr/>
        <a:lstStyle/>
        <a:p>
          <a:endParaRPr lang="en-GB"/>
        </a:p>
      </dgm:t>
    </dgm:pt>
    <dgm:pt modelId="{FAC9E777-43FD-4A07-B50A-209B740D97CB}" type="sibTrans" cxnId="{8C008BF7-E1F4-46B0-948C-AFE9E96E9EA8}">
      <dgm:prSet/>
      <dgm:spPr/>
      <dgm:t>
        <a:bodyPr/>
        <a:lstStyle/>
        <a:p>
          <a:endParaRPr lang="en-GB"/>
        </a:p>
      </dgm:t>
    </dgm:pt>
    <dgm:pt modelId="{C633E3F9-F531-4C06-9019-E88A99373394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GB" sz="1800" b="0" dirty="0">
              <a:solidFill>
                <a:srgbClr val="000000"/>
              </a:solidFill>
              <a:latin typeface="Tw Cen MT" panose="020B0602020104020603" pitchFamily="34" charset="0"/>
              <a:cs typeface="Calibri" panose="020F0502020204030204" pitchFamily="34" charset="0"/>
            </a:rPr>
            <a:t>Produced 20+ YouTube tutorial videos</a:t>
          </a:r>
        </a:p>
      </dgm:t>
    </dgm:pt>
    <dgm:pt modelId="{AFE1D134-E4AC-4CFD-BF2E-1E11850CCB6E}" type="parTrans" cxnId="{0B9614F3-791A-45B2-B81F-2E9B8F195FFF}">
      <dgm:prSet/>
      <dgm:spPr/>
      <dgm:t>
        <a:bodyPr/>
        <a:lstStyle/>
        <a:p>
          <a:endParaRPr lang="en-GB"/>
        </a:p>
      </dgm:t>
    </dgm:pt>
    <dgm:pt modelId="{C1C7B234-4AF4-4668-9D73-19AE4C6981D7}" type="sibTrans" cxnId="{0B9614F3-791A-45B2-B81F-2E9B8F195FFF}">
      <dgm:prSet/>
      <dgm:spPr/>
      <dgm:t>
        <a:bodyPr/>
        <a:lstStyle/>
        <a:p>
          <a:endParaRPr lang="en-GB"/>
        </a:p>
      </dgm:t>
    </dgm:pt>
    <dgm:pt modelId="{AE732DD3-AD5E-4037-AFFF-1EAF0A85507A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GB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b="0" dirty="0">
              <a:solidFill>
                <a:srgbClr val="000000"/>
              </a:solidFill>
              <a:latin typeface="Tw Cen MT" panose="020B0602020104020603" pitchFamily="34" charset="0"/>
              <a:cs typeface="Calibri" panose="020F0502020204030204" pitchFamily="34" charset="0"/>
            </a:rPr>
            <a:t>Produced 10 young people-led radio shows and podcasts showcasing their music</a:t>
          </a:r>
        </a:p>
      </dgm:t>
    </dgm:pt>
    <dgm:pt modelId="{18D2BDBA-0FC8-4363-958B-CF06747C3B80}" type="parTrans" cxnId="{69BA34D5-4711-4706-B7A1-C341DE36FB9F}">
      <dgm:prSet/>
      <dgm:spPr/>
      <dgm:t>
        <a:bodyPr/>
        <a:lstStyle/>
        <a:p>
          <a:endParaRPr lang="en-GB"/>
        </a:p>
      </dgm:t>
    </dgm:pt>
    <dgm:pt modelId="{C574691A-A9A4-4351-9BAE-42BC512AFF46}" type="sibTrans" cxnId="{69BA34D5-4711-4706-B7A1-C341DE36FB9F}">
      <dgm:prSet/>
      <dgm:spPr/>
      <dgm:t>
        <a:bodyPr/>
        <a:lstStyle/>
        <a:p>
          <a:endParaRPr lang="en-GB"/>
        </a:p>
      </dgm:t>
    </dgm:pt>
    <dgm:pt modelId="{F3BD2F0A-1C4E-48B7-BA61-813F3B2F8471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GB" sz="1800" b="0" dirty="0">
              <a:solidFill>
                <a:srgbClr val="000000"/>
              </a:solidFill>
              <a:latin typeface="Tw Cen MT" panose="020B0602020104020603" pitchFamily="34" charset="0"/>
              <a:cs typeface="Calibri" panose="020F0502020204030204" pitchFamily="34" charset="0"/>
            </a:rPr>
            <a:t> Held 4 online festivals with young people who face acute barriers to accessing music</a:t>
          </a:r>
        </a:p>
      </dgm:t>
    </dgm:pt>
    <dgm:pt modelId="{E2E25571-1578-4D1F-AC92-F806E823DB5F}" type="parTrans" cxnId="{7DEAB661-B7E1-42F8-9E07-2A2BC1ED2DCC}">
      <dgm:prSet/>
      <dgm:spPr/>
      <dgm:t>
        <a:bodyPr/>
        <a:lstStyle/>
        <a:p>
          <a:endParaRPr lang="en-GB"/>
        </a:p>
      </dgm:t>
    </dgm:pt>
    <dgm:pt modelId="{0D8FAD2D-FA48-4820-949D-0B2CDC301C3D}" type="sibTrans" cxnId="{7DEAB661-B7E1-42F8-9E07-2A2BC1ED2DCC}">
      <dgm:prSet/>
      <dgm:spPr/>
      <dgm:t>
        <a:bodyPr/>
        <a:lstStyle/>
        <a:p>
          <a:endParaRPr lang="en-GB"/>
        </a:p>
      </dgm:t>
    </dgm:pt>
    <dgm:pt modelId="{AC4ADC70-34B8-4E47-AA0D-4A5D734A0D0B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GB" sz="1800" b="0" i="0" dirty="0">
              <a:solidFill>
                <a:srgbClr val="000000"/>
              </a:solidFill>
              <a:latin typeface="Tw Cen MT" panose="020B0602020104020603" pitchFamily="34" charset="0"/>
              <a:cs typeface="Calibri" panose="020F0502020204030204" pitchFamily="34" charset="0"/>
            </a:rPr>
            <a:t> Helped 3 other charities to deliver food and essentials during the pandemic</a:t>
          </a:r>
        </a:p>
      </dgm:t>
    </dgm:pt>
    <dgm:pt modelId="{F44A15A3-6880-4DC2-9F8F-1FF2287CCF66}" type="parTrans" cxnId="{C135D71E-109F-44FA-93C4-A27E106D10C2}">
      <dgm:prSet/>
      <dgm:spPr/>
      <dgm:t>
        <a:bodyPr/>
        <a:lstStyle/>
        <a:p>
          <a:endParaRPr lang="en-GB"/>
        </a:p>
      </dgm:t>
    </dgm:pt>
    <dgm:pt modelId="{43CDF741-459F-4354-B220-17A70DAA3B6D}" type="sibTrans" cxnId="{C135D71E-109F-44FA-93C4-A27E106D10C2}">
      <dgm:prSet/>
      <dgm:spPr/>
      <dgm:t>
        <a:bodyPr/>
        <a:lstStyle/>
        <a:p>
          <a:endParaRPr lang="en-GB"/>
        </a:p>
      </dgm:t>
    </dgm:pt>
    <dgm:pt modelId="{3EC3CC3C-EB13-46F3-8073-6B19E7D47CEA}" type="pres">
      <dgm:prSet presAssocID="{4F13A0FB-C133-42B3-BC2F-B77AE39B6670}" presName="compositeShape" presStyleCnt="0">
        <dgm:presLayoutVars>
          <dgm:dir/>
          <dgm:resizeHandles/>
        </dgm:presLayoutVars>
      </dgm:prSet>
      <dgm:spPr/>
    </dgm:pt>
    <dgm:pt modelId="{3B568796-AC43-400E-81EC-1B9B2B1D5F17}" type="pres">
      <dgm:prSet presAssocID="{4F13A0FB-C133-42B3-BC2F-B77AE39B6670}" presName="pyramid" presStyleLbl="node1" presStyleIdx="0" presStyleCnt="1" custLinFactX="3891" custLinFactNeighborX="100000" custLinFactNeighborY="-1056"/>
      <dgm:spPr>
        <a:prstGeom prst="donut">
          <a:avLst/>
        </a:prstGeom>
        <a:solidFill>
          <a:srgbClr val="FCA2A2"/>
        </a:solidFill>
      </dgm:spPr>
    </dgm:pt>
    <dgm:pt modelId="{76299AE8-D6C9-4FAE-B63B-392E5230C2A0}" type="pres">
      <dgm:prSet presAssocID="{4F13A0FB-C133-42B3-BC2F-B77AE39B6670}" presName="theList" presStyleCnt="0"/>
      <dgm:spPr/>
    </dgm:pt>
    <dgm:pt modelId="{804790FD-C446-49E8-92F9-88C159F8DA77}" type="pres">
      <dgm:prSet presAssocID="{22539514-AD50-438D-ADA9-5CCFE1C02771}" presName="aNode" presStyleLbl="fgAcc1" presStyleIdx="0" presStyleCnt="7" custScaleX="160959" custScaleY="550534" custLinFactX="408" custLinFactY="-390035" custLinFactNeighborX="100000" custLinFactNeighborY="-400000">
        <dgm:presLayoutVars>
          <dgm:bulletEnabled val="1"/>
        </dgm:presLayoutVars>
      </dgm:prSet>
      <dgm:spPr/>
    </dgm:pt>
    <dgm:pt modelId="{AFEE367B-67F9-4E87-8873-F208FCE5C0B0}" type="pres">
      <dgm:prSet presAssocID="{22539514-AD50-438D-ADA9-5CCFE1C02771}" presName="aSpace" presStyleCnt="0"/>
      <dgm:spPr/>
    </dgm:pt>
    <dgm:pt modelId="{12B3C379-8F58-4B55-8B01-BE8D96A00E4C}" type="pres">
      <dgm:prSet presAssocID="{F637824C-25BE-49E5-ABCE-4E85204A4553}" presName="aNode" presStyleLbl="fgAcc1" presStyleIdx="1" presStyleCnt="7" custScaleX="406521" custScaleY="313070" custLinFactY="-105033" custLinFactNeighborX="-6574" custLinFactNeighborY="-200000">
        <dgm:presLayoutVars>
          <dgm:bulletEnabled val="1"/>
        </dgm:presLayoutVars>
      </dgm:prSet>
      <dgm:spPr/>
    </dgm:pt>
    <dgm:pt modelId="{D256CF28-5E88-4FCA-A9F6-2E84CD271595}" type="pres">
      <dgm:prSet presAssocID="{F637824C-25BE-49E5-ABCE-4E85204A4553}" presName="aSpace" presStyleCnt="0"/>
      <dgm:spPr/>
    </dgm:pt>
    <dgm:pt modelId="{F0E390E9-E73B-4185-A780-1D51CFF2853B}" type="pres">
      <dgm:prSet presAssocID="{4095B873-53D3-4415-BA3C-8C28FA685C9C}" presName="aNode" presStyleLbl="fgAcc1" presStyleIdx="2" presStyleCnt="7" custScaleX="406506" custScaleY="326647" custLinFactY="-80254" custLinFactNeighborX="-2025" custLinFactNeighborY="-100000">
        <dgm:presLayoutVars>
          <dgm:bulletEnabled val="1"/>
        </dgm:presLayoutVars>
      </dgm:prSet>
      <dgm:spPr/>
    </dgm:pt>
    <dgm:pt modelId="{E63D7727-CAB0-420C-BCDA-29C56F59D32B}" type="pres">
      <dgm:prSet presAssocID="{4095B873-53D3-4415-BA3C-8C28FA685C9C}" presName="aSpace" presStyleCnt="0"/>
      <dgm:spPr/>
    </dgm:pt>
    <dgm:pt modelId="{7ED26EBF-BE2A-4C23-9CAB-12D8FAFE1C3C}" type="pres">
      <dgm:prSet presAssocID="{C633E3F9-F531-4C06-9019-E88A99373394}" presName="aNode" presStyleLbl="fgAcc1" presStyleIdx="3" presStyleCnt="7" custScaleX="406506" custScaleY="326647" custLinFactY="-19745" custLinFactNeighborX="-2025" custLinFactNeighborY="-100000">
        <dgm:presLayoutVars>
          <dgm:bulletEnabled val="1"/>
        </dgm:presLayoutVars>
      </dgm:prSet>
      <dgm:spPr/>
    </dgm:pt>
    <dgm:pt modelId="{36D40882-90D1-4825-AD9A-AB832D2DDDE2}" type="pres">
      <dgm:prSet presAssocID="{C633E3F9-F531-4C06-9019-E88A99373394}" presName="aSpace" presStyleCnt="0"/>
      <dgm:spPr/>
    </dgm:pt>
    <dgm:pt modelId="{425BA208-B981-4ADE-A0A4-AAC13B73BAA1}" type="pres">
      <dgm:prSet presAssocID="{AE732DD3-AD5E-4037-AFFF-1EAF0A85507A}" presName="aNode" presStyleLbl="fgAcc1" presStyleIdx="4" presStyleCnt="7" custScaleX="406506" custScaleY="326647" custLinFactY="15764" custLinFactNeighborX="-3466" custLinFactNeighborY="100000">
        <dgm:presLayoutVars>
          <dgm:bulletEnabled val="1"/>
        </dgm:presLayoutVars>
      </dgm:prSet>
      <dgm:spPr/>
    </dgm:pt>
    <dgm:pt modelId="{0EDF6B78-709B-46FB-B100-87285A8AE74B}" type="pres">
      <dgm:prSet presAssocID="{AE732DD3-AD5E-4037-AFFF-1EAF0A85507A}" presName="aSpace" presStyleCnt="0"/>
      <dgm:spPr/>
    </dgm:pt>
    <dgm:pt modelId="{53901652-4775-4A68-849B-2DCF8CEC8940}" type="pres">
      <dgm:prSet presAssocID="{F3BD2F0A-1C4E-48B7-BA61-813F3B2F8471}" presName="aNode" presStyleLbl="fgAcc1" presStyleIdx="5" presStyleCnt="7" custScaleX="406506" custScaleY="326647" custLinFactY="76272" custLinFactNeighborX="-3466" custLinFactNeighborY="100000">
        <dgm:presLayoutVars>
          <dgm:bulletEnabled val="1"/>
        </dgm:presLayoutVars>
      </dgm:prSet>
      <dgm:spPr/>
    </dgm:pt>
    <dgm:pt modelId="{F9F8CBBA-3D6B-4B06-9DCC-DD69A22DDC2E}" type="pres">
      <dgm:prSet presAssocID="{F3BD2F0A-1C4E-48B7-BA61-813F3B2F8471}" presName="aSpace" presStyleCnt="0"/>
      <dgm:spPr/>
    </dgm:pt>
    <dgm:pt modelId="{D092D325-920D-478B-881B-62629F3EDBC8}" type="pres">
      <dgm:prSet presAssocID="{AC4ADC70-34B8-4E47-AA0D-4A5D734A0D0B}" presName="aNode" presStyleLbl="fgAcc1" presStyleIdx="6" presStyleCnt="7" custScaleX="406506" custScaleY="326647" custLinFactY="124279" custLinFactNeighborX="-3466" custLinFactNeighborY="200000">
        <dgm:presLayoutVars>
          <dgm:bulletEnabled val="1"/>
        </dgm:presLayoutVars>
      </dgm:prSet>
      <dgm:spPr/>
    </dgm:pt>
    <dgm:pt modelId="{3312F4C4-1B67-4DAB-A733-DE4B080F72ED}" type="pres">
      <dgm:prSet presAssocID="{AC4ADC70-34B8-4E47-AA0D-4A5D734A0D0B}" presName="aSpace" presStyleCnt="0"/>
      <dgm:spPr/>
    </dgm:pt>
  </dgm:ptLst>
  <dgm:cxnLst>
    <dgm:cxn modelId="{C214CE10-8174-46DC-956B-6C91A8F58BF2}" type="presOf" srcId="{F3BD2F0A-1C4E-48B7-BA61-813F3B2F8471}" destId="{53901652-4775-4A68-849B-2DCF8CEC8940}" srcOrd="0" destOrd="0" presId="urn:microsoft.com/office/officeart/2005/8/layout/pyramid2"/>
    <dgm:cxn modelId="{8E4C2B1C-342C-4BD5-8A2F-BC795EFF592B}" srcId="{4F13A0FB-C133-42B3-BC2F-B77AE39B6670}" destId="{22539514-AD50-438D-ADA9-5CCFE1C02771}" srcOrd="0" destOrd="0" parTransId="{CE7FCE1B-BFE9-474C-84C8-FF85BB9D81E5}" sibTransId="{ECFC4EA5-05F4-4095-9F03-740D75755BB3}"/>
    <dgm:cxn modelId="{81A65D1D-E2A3-4178-8F7E-969EC84374D0}" type="presOf" srcId="{4095B873-53D3-4415-BA3C-8C28FA685C9C}" destId="{F0E390E9-E73B-4185-A780-1D51CFF2853B}" srcOrd="0" destOrd="0" presId="urn:microsoft.com/office/officeart/2005/8/layout/pyramid2"/>
    <dgm:cxn modelId="{C135D71E-109F-44FA-93C4-A27E106D10C2}" srcId="{4F13A0FB-C133-42B3-BC2F-B77AE39B6670}" destId="{AC4ADC70-34B8-4E47-AA0D-4A5D734A0D0B}" srcOrd="6" destOrd="0" parTransId="{F44A15A3-6880-4DC2-9F8F-1FF2287CCF66}" sibTransId="{43CDF741-459F-4354-B220-17A70DAA3B6D}"/>
    <dgm:cxn modelId="{7DEAB661-B7E1-42F8-9E07-2A2BC1ED2DCC}" srcId="{4F13A0FB-C133-42B3-BC2F-B77AE39B6670}" destId="{F3BD2F0A-1C4E-48B7-BA61-813F3B2F8471}" srcOrd="5" destOrd="0" parTransId="{E2E25571-1578-4D1F-AC92-F806E823DB5F}" sibTransId="{0D8FAD2D-FA48-4820-949D-0B2CDC301C3D}"/>
    <dgm:cxn modelId="{05B19363-BD14-41D2-9E1A-EE678F26B271}" type="presOf" srcId="{4F13A0FB-C133-42B3-BC2F-B77AE39B6670}" destId="{3EC3CC3C-EB13-46F3-8073-6B19E7D47CEA}" srcOrd="0" destOrd="0" presId="urn:microsoft.com/office/officeart/2005/8/layout/pyramid2"/>
    <dgm:cxn modelId="{508EEA4B-D24A-4DF8-B3A4-65C1640C9354}" type="presOf" srcId="{AC4ADC70-34B8-4E47-AA0D-4A5D734A0D0B}" destId="{D092D325-920D-478B-881B-62629F3EDBC8}" srcOrd="0" destOrd="0" presId="urn:microsoft.com/office/officeart/2005/8/layout/pyramid2"/>
    <dgm:cxn modelId="{B307C17C-A92C-418D-BE61-76EAF160754B}" srcId="{4F13A0FB-C133-42B3-BC2F-B77AE39B6670}" destId="{F637824C-25BE-49E5-ABCE-4E85204A4553}" srcOrd="1" destOrd="0" parTransId="{5A0D2D41-A75D-4B09-8E7B-BCED2262E800}" sibTransId="{C1269FF4-5AAC-465B-B8DA-274E9E7C7804}"/>
    <dgm:cxn modelId="{4650D8B6-4F21-41A8-8C2D-11B30A0551FC}" type="presOf" srcId="{AE732DD3-AD5E-4037-AFFF-1EAF0A85507A}" destId="{425BA208-B981-4ADE-A0A4-AAC13B73BAA1}" srcOrd="0" destOrd="0" presId="urn:microsoft.com/office/officeart/2005/8/layout/pyramid2"/>
    <dgm:cxn modelId="{329CD9C0-7389-42C9-A11B-7E45AE59A5B3}" type="presOf" srcId="{C633E3F9-F531-4C06-9019-E88A99373394}" destId="{7ED26EBF-BE2A-4C23-9CAB-12D8FAFE1C3C}" srcOrd="0" destOrd="0" presId="urn:microsoft.com/office/officeart/2005/8/layout/pyramid2"/>
    <dgm:cxn modelId="{79F947CF-E4DE-4225-B8D2-EBF1BBD462F1}" type="presOf" srcId="{22539514-AD50-438D-ADA9-5CCFE1C02771}" destId="{804790FD-C446-49E8-92F9-88C159F8DA77}" srcOrd="0" destOrd="0" presId="urn:microsoft.com/office/officeart/2005/8/layout/pyramid2"/>
    <dgm:cxn modelId="{69BA34D5-4711-4706-B7A1-C341DE36FB9F}" srcId="{4F13A0FB-C133-42B3-BC2F-B77AE39B6670}" destId="{AE732DD3-AD5E-4037-AFFF-1EAF0A85507A}" srcOrd="4" destOrd="0" parTransId="{18D2BDBA-0FC8-4363-958B-CF06747C3B80}" sibTransId="{C574691A-A9A4-4351-9BAE-42BC512AFF46}"/>
    <dgm:cxn modelId="{2E2733D6-6060-4DD8-85D6-125A1874091E}" type="presOf" srcId="{F637824C-25BE-49E5-ABCE-4E85204A4553}" destId="{12B3C379-8F58-4B55-8B01-BE8D96A00E4C}" srcOrd="0" destOrd="0" presId="urn:microsoft.com/office/officeart/2005/8/layout/pyramid2"/>
    <dgm:cxn modelId="{0B9614F3-791A-45B2-B81F-2E9B8F195FFF}" srcId="{4F13A0FB-C133-42B3-BC2F-B77AE39B6670}" destId="{C633E3F9-F531-4C06-9019-E88A99373394}" srcOrd="3" destOrd="0" parTransId="{AFE1D134-E4AC-4CFD-BF2E-1E11850CCB6E}" sibTransId="{C1C7B234-4AF4-4668-9D73-19AE4C6981D7}"/>
    <dgm:cxn modelId="{8C008BF7-E1F4-46B0-948C-AFE9E96E9EA8}" srcId="{4F13A0FB-C133-42B3-BC2F-B77AE39B6670}" destId="{4095B873-53D3-4415-BA3C-8C28FA685C9C}" srcOrd="2" destOrd="0" parTransId="{7853F99C-A286-4F55-A06F-8A8E1B6450D4}" sibTransId="{FAC9E777-43FD-4A07-B50A-209B740D97CB}"/>
    <dgm:cxn modelId="{DE5371DC-F48F-489C-856A-DA375C0B622C}" type="presParOf" srcId="{3EC3CC3C-EB13-46F3-8073-6B19E7D47CEA}" destId="{3B568796-AC43-400E-81EC-1B9B2B1D5F17}" srcOrd="0" destOrd="0" presId="urn:microsoft.com/office/officeart/2005/8/layout/pyramid2"/>
    <dgm:cxn modelId="{A586D306-61AF-4539-A291-D848A68AEFA3}" type="presParOf" srcId="{3EC3CC3C-EB13-46F3-8073-6B19E7D47CEA}" destId="{76299AE8-D6C9-4FAE-B63B-392E5230C2A0}" srcOrd="1" destOrd="0" presId="urn:microsoft.com/office/officeart/2005/8/layout/pyramid2"/>
    <dgm:cxn modelId="{A9CEB541-F53C-4980-8E92-8E3D7174DA7E}" type="presParOf" srcId="{76299AE8-D6C9-4FAE-B63B-392E5230C2A0}" destId="{804790FD-C446-49E8-92F9-88C159F8DA77}" srcOrd="0" destOrd="0" presId="urn:microsoft.com/office/officeart/2005/8/layout/pyramid2"/>
    <dgm:cxn modelId="{BAEF75F6-8251-498E-A8B6-587B079A2B67}" type="presParOf" srcId="{76299AE8-D6C9-4FAE-B63B-392E5230C2A0}" destId="{AFEE367B-67F9-4E87-8873-F208FCE5C0B0}" srcOrd="1" destOrd="0" presId="urn:microsoft.com/office/officeart/2005/8/layout/pyramid2"/>
    <dgm:cxn modelId="{9450FEB4-AECF-4180-A45E-7B6C434B53D0}" type="presParOf" srcId="{76299AE8-D6C9-4FAE-B63B-392E5230C2A0}" destId="{12B3C379-8F58-4B55-8B01-BE8D96A00E4C}" srcOrd="2" destOrd="0" presId="urn:microsoft.com/office/officeart/2005/8/layout/pyramid2"/>
    <dgm:cxn modelId="{3A6709C3-03F5-44D1-B9A4-A1A2C4AD301D}" type="presParOf" srcId="{76299AE8-D6C9-4FAE-B63B-392E5230C2A0}" destId="{D256CF28-5E88-4FCA-A9F6-2E84CD271595}" srcOrd="3" destOrd="0" presId="urn:microsoft.com/office/officeart/2005/8/layout/pyramid2"/>
    <dgm:cxn modelId="{43DE1964-96E1-4080-810F-D836C96892B8}" type="presParOf" srcId="{76299AE8-D6C9-4FAE-B63B-392E5230C2A0}" destId="{F0E390E9-E73B-4185-A780-1D51CFF2853B}" srcOrd="4" destOrd="0" presId="urn:microsoft.com/office/officeart/2005/8/layout/pyramid2"/>
    <dgm:cxn modelId="{B45E0CD6-F418-44CB-BFA5-90C7E3A66307}" type="presParOf" srcId="{76299AE8-D6C9-4FAE-B63B-392E5230C2A0}" destId="{E63D7727-CAB0-420C-BCDA-29C56F59D32B}" srcOrd="5" destOrd="0" presId="urn:microsoft.com/office/officeart/2005/8/layout/pyramid2"/>
    <dgm:cxn modelId="{12E582F1-A05E-4C18-8CEB-C68085ABCE6E}" type="presParOf" srcId="{76299AE8-D6C9-4FAE-B63B-392E5230C2A0}" destId="{7ED26EBF-BE2A-4C23-9CAB-12D8FAFE1C3C}" srcOrd="6" destOrd="0" presId="urn:microsoft.com/office/officeart/2005/8/layout/pyramid2"/>
    <dgm:cxn modelId="{26E6EAEC-F382-4820-935C-1ED7B2F6F7B4}" type="presParOf" srcId="{76299AE8-D6C9-4FAE-B63B-392E5230C2A0}" destId="{36D40882-90D1-4825-AD9A-AB832D2DDDE2}" srcOrd="7" destOrd="0" presId="urn:microsoft.com/office/officeart/2005/8/layout/pyramid2"/>
    <dgm:cxn modelId="{FBB3B6AD-A30A-4D93-A279-FF7B917D6892}" type="presParOf" srcId="{76299AE8-D6C9-4FAE-B63B-392E5230C2A0}" destId="{425BA208-B981-4ADE-A0A4-AAC13B73BAA1}" srcOrd="8" destOrd="0" presId="urn:microsoft.com/office/officeart/2005/8/layout/pyramid2"/>
    <dgm:cxn modelId="{920B8C0C-C9F5-4D71-8BF8-3D23D559E8E5}" type="presParOf" srcId="{76299AE8-D6C9-4FAE-B63B-392E5230C2A0}" destId="{0EDF6B78-709B-46FB-B100-87285A8AE74B}" srcOrd="9" destOrd="0" presId="urn:microsoft.com/office/officeart/2005/8/layout/pyramid2"/>
    <dgm:cxn modelId="{4A29AC6E-F3D0-43F9-833A-C560669C1584}" type="presParOf" srcId="{76299AE8-D6C9-4FAE-B63B-392E5230C2A0}" destId="{53901652-4775-4A68-849B-2DCF8CEC8940}" srcOrd="10" destOrd="0" presId="urn:microsoft.com/office/officeart/2005/8/layout/pyramid2"/>
    <dgm:cxn modelId="{AA38023F-787B-48B9-A777-2650F9CCC3DA}" type="presParOf" srcId="{76299AE8-D6C9-4FAE-B63B-392E5230C2A0}" destId="{F9F8CBBA-3D6B-4B06-9DCC-DD69A22DDC2E}" srcOrd="11" destOrd="0" presId="urn:microsoft.com/office/officeart/2005/8/layout/pyramid2"/>
    <dgm:cxn modelId="{59CD738A-4C63-4E0C-80A6-D6B10F8333CD}" type="presParOf" srcId="{76299AE8-D6C9-4FAE-B63B-392E5230C2A0}" destId="{D092D325-920D-478B-881B-62629F3EDBC8}" srcOrd="12" destOrd="0" presId="urn:microsoft.com/office/officeart/2005/8/layout/pyramid2"/>
    <dgm:cxn modelId="{A55BE989-B1F1-4104-B60E-CF9D7A1EC8B2}" type="presParOf" srcId="{76299AE8-D6C9-4FAE-B63B-392E5230C2A0}" destId="{3312F4C4-1B67-4DAB-A733-DE4B080F72ED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ACFA-E26A-46CE-8D9E-9A3980525ABE}">
      <dsp:nvSpPr>
        <dsp:cNvPr id="0" name=""/>
        <dsp:cNvSpPr/>
      </dsp:nvSpPr>
      <dsp:spPr>
        <a:xfrm>
          <a:off x="8520" y="57906"/>
          <a:ext cx="8723953" cy="72001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srgbClr val="000000"/>
              </a:solidFill>
              <a:latin typeface="Tw Cen MT" panose="020B0602020104020603" pitchFamily="34" charset="0"/>
              <a:cs typeface="Calibri" panose="020F0502020204030204" pitchFamily="34" charset="0"/>
            </a:rPr>
            <a:t>The Sound Lab bring free, fun and engaging music tuition and networking opportunities to young people who face barriers accessing the music industries</a:t>
          </a:r>
        </a:p>
      </dsp:txBody>
      <dsp:txXfrm>
        <a:off x="43668" y="93054"/>
        <a:ext cx="8653657" cy="649714"/>
      </dsp:txXfrm>
    </dsp:sp>
    <dsp:sp modelId="{72247BA3-EC3A-477E-B829-B04153523F20}">
      <dsp:nvSpPr>
        <dsp:cNvPr id="0" name=""/>
        <dsp:cNvSpPr/>
      </dsp:nvSpPr>
      <dsp:spPr>
        <a:xfrm>
          <a:off x="48775" y="995376"/>
          <a:ext cx="7946872" cy="720010"/>
        </a:xfrm>
        <a:prstGeom prst="round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srgbClr val="000000"/>
              </a:solidFill>
              <a:latin typeface="Tw Cen MT" panose="020B0602020104020603" pitchFamily="34" charset="0"/>
              <a:cs typeface="Calibri" panose="020F0502020204030204" pitchFamily="34" charset="0"/>
            </a:rPr>
            <a:t>We provide meaningful and supportive employment opportunities for music and creative practitioners. </a:t>
          </a:r>
        </a:p>
      </dsp:txBody>
      <dsp:txXfrm>
        <a:off x="83923" y="1030524"/>
        <a:ext cx="7876576" cy="649714"/>
      </dsp:txXfrm>
    </dsp:sp>
    <dsp:sp modelId="{13DD64B8-11B0-4BC2-B9F2-34BF1B206642}">
      <dsp:nvSpPr>
        <dsp:cNvPr id="0" name=""/>
        <dsp:cNvSpPr/>
      </dsp:nvSpPr>
      <dsp:spPr>
        <a:xfrm>
          <a:off x="35508" y="1895985"/>
          <a:ext cx="4730342" cy="720010"/>
        </a:xfrm>
        <a:prstGeom prst="roundRect">
          <a:avLst/>
        </a:prstGeom>
        <a:solidFill>
          <a:srgbClr val="B8B9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srgbClr val="000000"/>
              </a:solidFill>
              <a:latin typeface="Tw Cen MT" panose="020B0602020104020603" pitchFamily="34" charset="0"/>
              <a:cs typeface="Calibri" panose="020F0502020204030204" pitchFamily="34" charset="0"/>
            </a:rPr>
            <a:t>Entirely volunteer and youth run since 2003</a:t>
          </a:r>
        </a:p>
      </dsp:txBody>
      <dsp:txXfrm>
        <a:off x="70656" y="1931133"/>
        <a:ext cx="4660046" cy="649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68796-AC43-400E-81EC-1B9B2B1D5F17}">
      <dsp:nvSpPr>
        <dsp:cNvPr id="0" name=""/>
        <dsp:cNvSpPr/>
      </dsp:nvSpPr>
      <dsp:spPr>
        <a:xfrm>
          <a:off x="5625573" y="0"/>
          <a:ext cx="3611736" cy="3611736"/>
        </a:xfrm>
        <a:prstGeom prst="donut">
          <a:avLst/>
        </a:prstGeom>
        <a:solidFill>
          <a:srgbClr val="FCA2A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4790FD-C446-49E8-92F9-88C159F8DA77}">
      <dsp:nvSpPr>
        <dsp:cNvPr id="0" name=""/>
        <dsp:cNvSpPr/>
      </dsp:nvSpPr>
      <dsp:spPr>
        <a:xfrm>
          <a:off x="5320834" y="0"/>
          <a:ext cx="3778719" cy="614573"/>
        </a:xfrm>
        <a:prstGeom prst="round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C00000"/>
              </a:solidFill>
              <a:latin typeface="Bahnschrift SemiBold" panose="020B0502040204020203" pitchFamily="34" charset="0"/>
            </a:rPr>
            <a:t>With a small team of young volunteers, in 2020 we…</a:t>
          </a:r>
          <a:endParaRPr lang="en-GB" sz="2800" kern="1200" dirty="0">
            <a:solidFill>
              <a:srgbClr val="C00000"/>
            </a:solidFill>
            <a:latin typeface="Bahnschrift SemiBold" panose="020B0502040204020203" pitchFamily="34" charset="0"/>
          </a:endParaRPr>
        </a:p>
      </dsp:txBody>
      <dsp:txXfrm>
        <a:off x="5350835" y="30001"/>
        <a:ext cx="3718717" cy="554571"/>
      </dsp:txXfrm>
    </dsp:sp>
    <dsp:sp modelId="{12B3C379-8F58-4B55-8B01-BE8D96A00E4C}">
      <dsp:nvSpPr>
        <dsp:cNvPr id="0" name=""/>
        <dsp:cNvSpPr/>
      </dsp:nvSpPr>
      <dsp:spPr>
        <a:xfrm>
          <a:off x="0" y="846758"/>
          <a:ext cx="9543602" cy="349487"/>
        </a:xfrm>
        <a:prstGeom prst="round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rgbClr val="000000"/>
              </a:solidFill>
              <a:latin typeface="Tw Cen MT" panose="020B0602020104020603" pitchFamily="34" charset="0"/>
              <a:cs typeface="Calibri" panose="020F0502020204030204" pitchFamily="34" charset="0"/>
            </a:rPr>
            <a:t> Provided over 600 hours of free tuition workshops for young people across Scotland</a:t>
          </a:r>
        </a:p>
      </dsp:txBody>
      <dsp:txXfrm>
        <a:off x="17061" y="863819"/>
        <a:ext cx="9509480" cy="315365"/>
      </dsp:txXfrm>
    </dsp:sp>
    <dsp:sp modelId="{F0E390E9-E73B-4185-A780-1D51CFF2853B}">
      <dsp:nvSpPr>
        <dsp:cNvPr id="0" name=""/>
        <dsp:cNvSpPr/>
      </dsp:nvSpPr>
      <dsp:spPr>
        <a:xfrm>
          <a:off x="33822" y="1251815"/>
          <a:ext cx="9543250" cy="364643"/>
        </a:xfrm>
        <a:prstGeom prst="round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rgbClr val="000000"/>
              </a:solidFill>
              <a:latin typeface="Tw Cen MT" panose="020B0602020104020603" pitchFamily="34" charset="0"/>
              <a:cs typeface="Calibri" panose="020F0502020204030204" pitchFamily="34" charset="0"/>
            </a:rPr>
            <a:t>Supported over 150 young musicians to develop their skills and achieve their musical goals</a:t>
          </a:r>
        </a:p>
      </dsp:txBody>
      <dsp:txXfrm>
        <a:off x="51622" y="1269615"/>
        <a:ext cx="9507650" cy="329043"/>
      </dsp:txXfrm>
    </dsp:sp>
    <dsp:sp modelId="{7ED26EBF-BE2A-4C23-9CAB-12D8FAFE1C3C}">
      <dsp:nvSpPr>
        <dsp:cNvPr id="0" name=""/>
        <dsp:cNvSpPr/>
      </dsp:nvSpPr>
      <dsp:spPr>
        <a:xfrm>
          <a:off x="33822" y="1697960"/>
          <a:ext cx="9543250" cy="364643"/>
        </a:xfrm>
        <a:prstGeom prst="round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rgbClr val="000000"/>
              </a:solidFill>
              <a:latin typeface="Tw Cen MT" panose="020B0602020104020603" pitchFamily="34" charset="0"/>
              <a:cs typeface="Calibri" panose="020F0502020204030204" pitchFamily="34" charset="0"/>
            </a:rPr>
            <a:t>Produced 20+ YouTube tutorial videos</a:t>
          </a:r>
        </a:p>
      </dsp:txBody>
      <dsp:txXfrm>
        <a:off x="51622" y="1715760"/>
        <a:ext cx="9507650" cy="329043"/>
      </dsp:txXfrm>
    </dsp:sp>
    <dsp:sp modelId="{425BA208-B981-4ADE-A0A4-AAC13B73BAA1}">
      <dsp:nvSpPr>
        <dsp:cNvPr id="0" name=""/>
        <dsp:cNvSpPr/>
      </dsp:nvSpPr>
      <dsp:spPr>
        <a:xfrm>
          <a:off x="0" y="2144105"/>
          <a:ext cx="9543250" cy="364643"/>
        </a:xfrm>
        <a:prstGeom prst="round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b="0" kern="1200" dirty="0">
              <a:solidFill>
                <a:srgbClr val="000000"/>
              </a:solidFill>
              <a:latin typeface="Tw Cen MT" panose="020B0602020104020603" pitchFamily="34" charset="0"/>
              <a:cs typeface="Calibri" panose="020F0502020204030204" pitchFamily="34" charset="0"/>
            </a:rPr>
            <a:t>Produced 10 young people-led radio shows and podcasts showcasing their music</a:t>
          </a:r>
        </a:p>
      </dsp:txBody>
      <dsp:txXfrm>
        <a:off x="17800" y="2161905"/>
        <a:ext cx="9507650" cy="329043"/>
      </dsp:txXfrm>
    </dsp:sp>
    <dsp:sp modelId="{53901652-4775-4A68-849B-2DCF8CEC8940}">
      <dsp:nvSpPr>
        <dsp:cNvPr id="0" name=""/>
        <dsp:cNvSpPr/>
      </dsp:nvSpPr>
      <dsp:spPr>
        <a:xfrm>
          <a:off x="0" y="2590249"/>
          <a:ext cx="9543250" cy="364643"/>
        </a:xfrm>
        <a:prstGeom prst="round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rgbClr val="000000"/>
              </a:solidFill>
              <a:latin typeface="Tw Cen MT" panose="020B0602020104020603" pitchFamily="34" charset="0"/>
              <a:cs typeface="Calibri" panose="020F0502020204030204" pitchFamily="34" charset="0"/>
            </a:rPr>
            <a:t> Held 4 online festivals with young people who face acute barriers to accessing music</a:t>
          </a:r>
        </a:p>
      </dsp:txBody>
      <dsp:txXfrm>
        <a:off x="17800" y="2608049"/>
        <a:ext cx="9507650" cy="329043"/>
      </dsp:txXfrm>
    </dsp:sp>
    <dsp:sp modelId="{D092D325-920D-478B-881B-62629F3EDBC8}">
      <dsp:nvSpPr>
        <dsp:cNvPr id="0" name=""/>
        <dsp:cNvSpPr/>
      </dsp:nvSpPr>
      <dsp:spPr>
        <a:xfrm>
          <a:off x="0" y="3036392"/>
          <a:ext cx="9543250" cy="364643"/>
        </a:xfrm>
        <a:prstGeom prst="round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solidFill>
                <a:srgbClr val="000000"/>
              </a:solidFill>
              <a:latin typeface="Tw Cen MT" panose="020B0602020104020603" pitchFamily="34" charset="0"/>
              <a:cs typeface="Calibri" panose="020F0502020204030204" pitchFamily="34" charset="0"/>
            </a:rPr>
            <a:t> Helped 3 other charities to deliver food and essentials during the pandemic</a:t>
          </a:r>
        </a:p>
      </dsp:txBody>
      <dsp:txXfrm>
        <a:off x="17800" y="3054192"/>
        <a:ext cx="9507650" cy="329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BCAC2-59EE-47CB-820D-85A99652DD9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F6397-9382-42DC-9AE6-6917CCA3C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99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FDD395D-53AE-499D-A544-B8428F1EEF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957626B-516D-443F-9087-18377F2B2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1FC3BCC-468F-4C1B-A10E-2F6A44EA46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46063" y="622300"/>
            <a:ext cx="6308725" cy="4367213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FCA6B54-D8C1-4001-9C88-067C98180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0863" y="5334000"/>
            <a:ext cx="5791200" cy="246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9B5C0-549D-4153-8922-2E6ED1020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CFE11-9A5F-46BF-9201-16F550168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2A55A-735D-4F02-B94A-51C226E90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7C2C-6110-4548-A913-5E04F73FE245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F4E7D-83F2-44A8-A376-60AAE2B4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1EBA-AD48-4616-BCB5-5382E326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E76-E2D0-4755-92D0-2FD45231E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40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4B79-A7D1-4D85-9796-8429A31F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7C27B-D4E7-488C-A21A-581A971CB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97C56-1CA0-483A-AE87-AF8F4310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7C2C-6110-4548-A913-5E04F73FE245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E81A0-B460-4022-9CF3-50BD4BBB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71C73-5CC2-4976-BCF4-77421BD0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E76-E2D0-4755-92D0-2FD45231E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11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D3305-9320-47C8-AC82-B495BE9E2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3E294-CEAF-43C6-BFDB-CFE708B35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619C2-0C0C-4370-A3CD-130C7DF03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7C2C-6110-4548-A913-5E04F73FE245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E34E-6613-44C9-A35D-AD3996A9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3800F-39B9-45BE-8180-A4F929AD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E76-E2D0-4755-92D0-2FD45231E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D93C-C8DD-4473-90A0-637E2823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44F7F-45C7-42DA-940F-7613DCE36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D6506-41C4-49E1-8C8E-0805C018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7C2C-6110-4548-A913-5E04F73FE245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23908-1CE0-46FB-96CC-9E19F7C8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08B0A-D9D8-4E05-9DAF-00705A96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E76-E2D0-4755-92D0-2FD45231E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65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A445F-43FB-47C0-9201-9801653A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395CB-7C6A-4C6D-B77F-C8D3E441A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A8A0E-C3F5-425E-865A-539617CED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7C2C-6110-4548-A913-5E04F73FE245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4A85B-6851-4E42-A99C-830D3A86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2DF79-C8DA-4440-BA99-EC7C6F3A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E76-E2D0-4755-92D0-2FD45231E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0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DFCF-75FA-4C05-917E-356CBCA7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CEBCE-D997-49AD-90FB-6FE7EB1D5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14244-B0F0-46A3-919A-8EA842552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83CF5-F095-42F3-9AB9-F444039C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7C2C-6110-4548-A913-5E04F73FE245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AE0A2-35E4-4AA3-AAD6-A37B457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58D0C-2233-4B0A-801D-336DE050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E76-E2D0-4755-92D0-2FD45231E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7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33F7-D9DF-4BA6-9E8A-31345B36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6B2C0-D409-4CF4-8E68-50B0B7B8F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65447-B3FE-4B9C-B197-349A95EFA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D2FFA-0A3C-406C-AA7F-4A77A49C3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E38EB-7584-4F8D-8FF8-13540750A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4CBDC-21D9-4C76-BDA8-8297D242A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7C2C-6110-4548-A913-5E04F73FE245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90C54-B1C0-4A72-8F29-0BF9233B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82B79-8EE4-4BCC-AF9B-5950BC3C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E76-E2D0-4755-92D0-2FD45231E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45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08BCD-5D83-4DBB-93CB-8723E38F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0650D7-6C20-4383-9C45-04AF3FA3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7C2C-6110-4548-A913-5E04F73FE245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4F8F7-2E87-441B-99D3-652C38D1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D776F-2ECE-4765-96E6-F81FE7B6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E76-E2D0-4755-92D0-2FD45231E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4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58662A-1D34-449F-B74B-4525B4BB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7C2C-6110-4548-A913-5E04F73FE245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5C5B5-78C6-49B0-BAA8-5DA45A52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06389-E0D2-49C6-8B0C-84A5B688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E76-E2D0-4755-92D0-2FD45231E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3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A9B0F-0184-4B53-84CC-B6488D94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373E-EF86-404A-9EC9-31CB14B42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35B5C-932A-4A6B-81F3-FD6605745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9E1FF-77D6-426A-80DF-09946534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7C2C-6110-4548-A913-5E04F73FE245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9AFED-C7E5-4A5C-AB11-C531E1DA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28A42-83B8-4136-B810-45E9B934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E76-E2D0-4755-92D0-2FD45231E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73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9D8D-EA32-4C22-B91D-8CEC7519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EFAA63-A20A-4D9B-8785-508770C14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0490C-739A-4F06-8327-40318B488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05E20-2CA1-465B-822B-C789B3F07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7C2C-6110-4548-A913-5E04F73FE245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3B772-8B2E-408D-AD69-A817DF5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76AC0-60D0-459E-A9C2-B0AF48DE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E76-E2D0-4755-92D0-2FD45231E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56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BD818B-571D-484A-A434-40622158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C4A8D-8040-4930-9BE3-F2FC69689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72E7D-07B0-4F62-B09D-292ED9108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7C2C-6110-4548-A913-5E04F73FE245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5BA01-F3A0-4C1A-9E93-76721196F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DEDC2-4C34-4243-868B-3F8D47011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FFE76-E2D0-4755-92D0-2FD45231E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slideLayout" Target="../slideLayouts/slideLayout6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tags" Target="../tags/tag3.xml"/><Relationship Id="rId16" Type="http://schemas.microsoft.com/office/2007/relationships/diagramDrawing" Target="../diagrams/drawing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1.bin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2.xml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E8D37BE-C768-42EE-9FB4-B0B040EDC7F4}"/>
              </a:ext>
            </a:extLst>
          </p:cNvPr>
          <p:cNvGrpSpPr/>
          <p:nvPr/>
        </p:nvGrpSpPr>
        <p:grpSpPr>
          <a:xfrm>
            <a:off x="2610903" y="5013176"/>
            <a:ext cx="6970194" cy="1440160"/>
            <a:chOff x="4008481" y="2279598"/>
            <a:chExt cx="4989384" cy="4742396"/>
          </a:xfrm>
          <a:blipFill>
            <a:blip r:embed="rId4"/>
            <a:stretch>
              <a:fillRect/>
            </a:stretch>
          </a:blipFill>
        </p:grpSpPr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id="{28F99D5C-62C8-403D-A71E-CC728B3A4CF3}"/>
                </a:ext>
              </a:extLst>
            </p:cNvPr>
            <p:cNvSpPr/>
            <p:nvPr/>
          </p:nvSpPr>
          <p:spPr bwMode="auto">
            <a:xfrm rot="5400000">
              <a:off x="2819570" y="4169902"/>
              <a:ext cx="3890833" cy="362655"/>
            </a:xfrm>
            <a:prstGeom prst="flowChartTerminator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id="{7E4A1E68-791A-4563-95FC-CDF5875F7E11}"/>
                </a:ext>
              </a:extLst>
            </p:cNvPr>
            <p:cNvSpPr/>
            <p:nvPr/>
          </p:nvSpPr>
          <p:spPr bwMode="auto">
            <a:xfrm rot="5400000">
              <a:off x="4136699" y="4501115"/>
              <a:ext cx="2148386" cy="525463"/>
            </a:xfrm>
            <a:prstGeom prst="flowChartTerminator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0B4EE828-2319-4C6C-801E-B77A51EF60E0}"/>
                </a:ext>
              </a:extLst>
            </p:cNvPr>
            <p:cNvSpPr/>
            <p:nvPr/>
          </p:nvSpPr>
          <p:spPr bwMode="auto">
            <a:xfrm rot="5400000">
              <a:off x="3419172" y="4309463"/>
              <a:ext cx="4571611" cy="525463"/>
            </a:xfrm>
            <a:prstGeom prst="flowChartTerminator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CCC3F679-B28B-471A-8350-2D48A9330D22}"/>
                </a:ext>
              </a:extLst>
            </p:cNvPr>
            <p:cNvSpPr/>
            <p:nvPr/>
          </p:nvSpPr>
          <p:spPr bwMode="auto">
            <a:xfrm rot="5400000">
              <a:off x="4739538" y="4382331"/>
              <a:ext cx="2789279" cy="374983"/>
            </a:xfrm>
            <a:prstGeom prst="flowChartTerminator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5D933D78-D0C8-4A12-A75B-DB74F93CEEC6}"/>
                </a:ext>
              </a:extLst>
            </p:cNvPr>
            <p:cNvSpPr/>
            <p:nvPr/>
          </p:nvSpPr>
          <p:spPr bwMode="auto">
            <a:xfrm rot="5400000">
              <a:off x="4555628" y="4843239"/>
              <a:ext cx="3923144" cy="434366"/>
            </a:xfrm>
            <a:prstGeom prst="flowChartTerminator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8" name="Flowchart: Terminator 17">
              <a:extLst>
                <a:ext uri="{FF2B5EF4-FFF2-40B4-BE49-F238E27FC236}">
                  <a16:creationId xmlns:a16="http://schemas.microsoft.com/office/drawing/2014/main" id="{3D37993B-ABEB-4E44-976D-55CAB56B3103}"/>
                </a:ext>
              </a:extLst>
            </p:cNvPr>
            <p:cNvSpPr/>
            <p:nvPr/>
          </p:nvSpPr>
          <p:spPr bwMode="auto">
            <a:xfrm rot="5400000">
              <a:off x="5474827" y="4471382"/>
              <a:ext cx="2953479" cy="434366"/>
            </a:xfrm>
            <a:prstGeom prst="flowChartTerminator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9" name="Flowchart: Terminator 18">
              <a:extLst>
                <a:ext uri="{FF2B5EF4-FFF2-40B4-BE49-F238E27FC236}">
                  <a16:creationId xmlns:a16="http://schemas.microsoft.com/office/drawing/2014/main" id="{4A1ECA80-41D9-4626-B4E2-EC1688AB0177}"/>
                </a:ext>
              </a:extLst>
            </p:cNvPr>
            <p:cNvSpPr/>
            <p:nvPr/>
          </p:nvSpPr>
          <p:spPr bwMode="auto">
            <a:xfrm rot="5400000">
              <a:off x="5340058" y="4359576"/>
              <a:ext cx="4077285" cy="434367"/>
            </a:xfrm>
            <a:prstGeom prst="flowChartTerminator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ABFB1CAF-94C2-47A5-94FF-66C5D3876FE6}"/>
                </a:ext>
              </a:extLst>
            </p:cNvPr>
            <p:cNvSpPr/>
            <p:nvPr/>
          </p:nvSpPr>
          <p:spPr bwMode="auto">
            <a:xfrm rot="5400000">
              <a:off x="6241624" y="4648006"/>
              <a:ext cx="3216424" cy="525463"/>
            </a:xfrm>
            <a:prstGeom prst="flowChartTerminator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E617ED5C-90D9-4AA3-88CD-FED78A725CDA}"/>
                </a:ext>
              </a:extLst>
            </p:cNvPr>
            <p:cNvSpPr/>
            <p:nvPr/>
          </p:nvSpPr>
          <p:spPr bwMode="auto">
            <a:xfrm rot="5400000">
              <a:off x="5995830" y="4367381"/>
              <a:ext cx="4571612" cy="396045"/>
            </a:xfrm>
            <a:prstGeom prst="flowChartTerminator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2" name="Flowchart: Terminator 21">
              <a:extLst>
                <a:ext uri="{FF2B5EF4-FFF2-40B4-BE49-F238E27FC236}">
                  <a16:creationId xmlns:a16="http://schemas.microsoft.com/office/drawing/2014/main" id="{FEDEE50E-B3C9-44F3-BCE5-9A45CEC66E11}"/>
                </a:ext>
              </a:extLst>
            </p:cNvPr>
            <p:cNvSpPr/>
            <p:nvPr/>
          </p:nvSpPr>
          <p:spPr bwMode="auto">
            <a:xfrm rot="5400000">
              <a:off x="7572362" y="4412534"/>
              <a:ext cx="2325543" cy="525463"/>
            </a:xfrm>
            <a:prstGeom prst="flowChartTerminator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3" name="Flowchart: Terminator 22">
              <a:extLst>
                <a:ext uri="{FF2B5EF4-FFF2-40B4-BE49-F238E27FC236}">
                  <a16:creationId xmlns:a16="http://schemas.microsoft.com/office/drawing/2014/main" id="{278CB74B-3FAE-4F12-82D6-708318DF4405}"/>
                </a:ext>
              </a:extLst>
            </p:cNvPr>
            <p:cNvSpPr/>
            <p:nvPr/>
          </p:nvSpPr>
          <p:spPr bwMode="auto">
            <a:xfrm rot="5400000">
              <a:off x="3203472" y="4449646"/>
              <a:ext cx="2414124" cy="362655"/>
            </a:xfrm>
            <a:prstGeom prst="flowChartTerminator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63F599B4-438F-4B75-9F94-FDEA5B669164}"/>
                </a:ext>
              </a:extLst>
            </p:cNvPr>
            <p:cNvSpPr/>
            <p:nvPr/>
          </p:nvSpPr>
          <p:spPr bwMode="auto">
            <a:xfrm rot="5400000">
              <a:off x="3355179" y="4762200"/>
              <a:ext cx="1547727" cy="241124"/>
            </a:xfrm>
            <a:prstGeom prst="flowChartTerminator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</p:grpSp>
      <p:pic>
        <p:nvPicPr>
          <p:cNvPr id="14339" name="Picture 3">
            <a:extLst>
              <a:ext uri="{FF2B5EF4-FFF2-40B4-BE49-F238E27FC236}">
                <a16:creationId xmlns:a16="http://schemas.microsoft.com/office/drawing/2014/main" id="{BDB17849-E26E-4010-846A-866F0D3EF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4"/>
          <a:stretch>
            <a:fillRect/>
          </a:stretch>
        </p:blipFill>
        <p:spPr bwMode="auto">
          <a:xfrm>
            <a:off x="3656014" y="311151"/>
            <a:ext cx="4879975" cy="1965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340" name="Subtitle 1">
            <a:extLst>
              <a:ext uri="{FF2B5EF4-FFF2-40B4-BE49-F238E27FC236}">
                <a16:creationId xmlns:a16="http://schemas.microsoft.com/office/drawing/2014/main" id="{1A235AE2-27C4-4985-9D2F-01A4239D4D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33650" y="2176464"/>
            <a:ext cx="7124700" cy="1336675"/>
          </a:xfrm>
        </p:spPr>
        <p:txBody>
          <a:bodyPr/>
          <a:lstStyle/>
          <a:p>
            <a:pPr>
              <a:defRPr/>
            </a:pPr>
            <a:r>
              <a:rPr lang="en-GB" altLang="en-US" sz="3200" b="1" dirty="0">
                <a:solidFill>
                  <a:srgbClr val="FF7C8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Supporting</a:t>
            </a:r>
            <a:r>
              <a:rPr lang="en-GB" altLang="en-US" sz="3200" b="1" dirty="0">
                <a:solidFill>
                  <a:srgbClr val="00000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GB" altLang="en-US" sz="3200" b="1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young</a:t>
            </a:r>
            <a:r>
              <a:rPr lang="en-GB" altLang="en-US" sz="3200" b="1" dirty="0">
                <a:solidFill>
                  <a:srgbClr val="00000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GB" altLang="en-US" sz="3200" b="1" dirty="0">
                <a:solidFill>
                  <a:srgbClr val="17A5D7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people</a:t>
            </a:r>
            <a:r>
              <a:rPr lang="en-GB" altLang="en-US" sz="3200" b="1" dirty="0">
                <a:solidFill>
                  <a:srgbClr val="00000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GB" altLang="en-US" sz="3200" b="1" dirty="0">
                <a:solidFill>
                  <a:srgbClr val="FF86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in</a:t>
            </a:r>
            <a:r>
              <a:rPr lang="en-GB" altLang="en-US" sz="3200" b="1" dirty="0">
                <a:solidFill>
                  <a:srgbClr val="00000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GB" altLang="en-US" sz="3200" b="1" dirty="0">
                <a:solidFill>
                  <a:srgbClr val="00AC7F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music</a:t>
            </a:r>
            <a:r>
              <a:rPr lang="en-GB" altLang="en-US" sz="3200" b="1" dirty="0">
                <a:solidFill>
                  <a:srgbClr val="00000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GB" altLang="en-US" sz="3200" b="1" dirty="0">
                <a:solidFill>
                  <a:schemeClr val="accent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since</a:t>
            </a:r>
            <a:r>
              <a:rPr lang="en-GB" altLang="en-US" sz="3200" b="1" dirty="0">
                <a:solidFill>
                  <a:srgbClr val="00000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GB" altLang="en-US" sz="3200" b="1" dirty="0">
                <a:solidFill>
                  <a:srgbClr val="E3DE0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2003</a:t>
            </a:r>
          </a:p>
        </p:txBody>
      </p:sp>
      <p:sp>
        <p:nvSpPr>
          <p:cNvPr id="14342" name="TextBox 8">
            <a:extLst>
              <a:ext uri="{FF2B5EF4-FFF2-40B4-BE49-F238E27FC236}">
                <a16:creationId xmlns:a16="http://schemas.microsoft.com/office/drawing/2014/main" id="{72C44FFB-B7D7-442A-8184-EB1B1B2F6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08" y="3532969"/>
            <a:ext cx="1184281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hlink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hlink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hlink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hlink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hlink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2800" b="1" spc="600" dirty="0">
                <a:solidFill>
                  <a:schemeClr val="accent4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         </a:t>
            </a:r>
            <a:r>
              <a:rPr lang="en-GB" altLang="en-US" sz="2800" b="1" spc="600" dirty="0">
                <a:solidFill>
                  <a:schemeClr val="tx1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Children in Scotland 2021</a:t>
            </a:r>
            <a:br>
              <a:rPr lang="en-GB" altLang="en-US" sz="2800" b="1" spc="600" dirty="0">
                <a:solidFill>
                  <a:schemeClr val="tx1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GB" altLang="en-US" sz="2800" b="1" spc="600" dirty="0">
                <a:solidFill>
                  <a:schemeClr val="tx1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                   Music Matters</a:t>
            </a:r>
          </a:p>
          <a:p>
            <a:pPr>
              <a:defRPr/>
            </a:pPr>
            <a:endParaRPr lang="en-GB" altLang="en-US" sz="3800" b="1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193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E008698-77FE-42C5-BA3D-CD4A06EF344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1211263" y="166688"/>
            <a:ext cx="6324600" cy="468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ja-JP" sz="3200" b="1" spc="600" dirty="0">
                <a:latin typeface="Tw Cen MT" panose="020B0602020104020603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About The Sound Lab</a:t>
            </a:r>
          </a:p>
        </p:txBody>
      </p:sp>
      <p:graphicFrame>
        <p:nvGraphicFramePr>
          <p:cNvPr id="16387" name="Rectangle 4" hidden="1">
            <a:extLst>
              <a:ext uri="{FF2B5EF4-FFF2-40B4-BE49-F238E27FC236}">
                <a16:creationId xmlns:a16="http://schemas.microsoft.com/office/drawing/2014/main" id="{B2769C41-7010-4B3C-9538-C6063961A0A4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143001" y="1"/>
          <a:ext cx="17621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16387" name="Rectangle 4" hidden="1">
                        <a:extLst>
                          <a:ext uri="{FF2B5EF4-FFF2-40B4-BE49-F238E27FC236}">
                            <a16:creationId xmlns:a16="http://schemas.microsoft.com/office/drawing/2014/main" id="{B2769C41-7010-4B3C-9538-C6063961A0A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143001" y="1"/>
                        <a:ext cx="17621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13">
            <a:extLst>
              <a:ext uri="{FF2B5EF4-FFF2-40B4-BE49-F238E27FC236}">
                <a16:creationId xmlns:a16="http://schemas.microsoft.com/office/drawing/2014/main" id="{86CD726F-BD4B-4EE3-9820-A2E537DA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15368" y="95917"/>
            <a:ext cx="917575" cy="5826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68E275-C8AE-4A41-84C5-9DCAF0744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013966"/>
              </p:ext>
            </p:extLst>
          </p:nvPr>
        </p:nvGraphicFramePr>
        <p:xfrm>
          <a:off x="1251314" y="850821"/>
          <a:ext cx="8732474" cy="2708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FE1008E-6886-4D9D-AC77-F887802356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733492"/>
              </p:ext>
            </p:extLst>
          </p:nvPr>
        </p:nvGraphicFramePr>
        <p:xfrm>
          <a:off x="1703389" y="3150347"/>
          <a:ext cx="9705975" cy="361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Star: 10 Points 1">
            <a:extLst>
              <a:ext uri="{FF2B5EF4-FFF2-40B4-BE49-F238E27FC236}">
                <a16:creationId xmlns:a16="http://schemas.microsoft.com/office/drawing/2014/main" id="{E24B8DE7-89C1-461B-B7A1-F74F09E6BC9E}"/>
              </a:ext>
            </a:extLst>
          </p:cNvPr>
          <p:cNvSpPr/>
          <p:nvPr/>
        </p:nvSpPr>
        <p:spPr bwMode="auto">
          <a:xfrm>
            <a:off x="1487488" y="4076700"/>
            <a:ext cx="215900" cy="215900"/>
          </a:xfrm>
          <a:prstGeom prst="star10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13" name="Star: 10 Points 12">
            <a:extLst>
              <a:ext uri="{FF2B5EF4-FFF2-40B4-BE49-F238E27FC236}">
                <a16:creationId xmlns:a16="http://schemas.microsoft.com/office/drawing/2014/main" id="{E8B48AC6-F05B-4EBC-8894-EC3BC09C8443}"/>
              </a:ext>
            </a:extLst>
          </p:cNvPr>
          <p:cNvSpPr/>
          <p:nvPr/>
        </p:nvSpPr>
        <p:spPr bwMode="auto">
          <a:xfrm>
            <a:off x="1487488" y="5410200"/>
            <a:ext cx="215900" cy="215900"/>
          </a:xfrm>
          <a:prstGeom prst="star10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14" name="Star: 10 Points 13">
            <a:extLst>
              <a:ext uri="{FF2B5EF4-FFF2-40B4-BE49-F238E27FC236}">
                <a16:creationId xmlns:a16="http://schemas.microsoft.com/office/drawing/2014/main" id="{B8119A60-3AB3-446A-BC83-F6AC3B7D1BC4}"/>
              </a:ext>
            </a:extLst>
          </p:cNvPr>
          <p:cNvSpPr/>
          <p:nvPr/>
        </p:nvSpPr>
        <p:spPr bwMode="auto">
          <a:xfrm>
            <a:off x="1487488" y="4918075"/>
            <a:ext cx="215900" cy="215900"/>
          </a:xfrm>
          <a:prstGeom prst="star10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15" name="Star: 10 Points 14">
            <a:extLst>
              <a:ext uri="{FF2B5EF4-FFF2-40B4-BE49-F238E27FC236}">
                <a16:creationId xmlns:a16="http://schemas.microsoft.com/office/drawing/2014/main" id="{4EE8E435-0D31-45B6-8D02-6D7878A674DC}"/>
              </a:ext>
            </a:extLst>
          </p:cNvPr>
          <p:cNvSpPr/>
          <p:nvPr/>
        </p:nvSpPr>
        <p:spPr bwMode="auto">
          <a:xfrm>
            <a:off x="1487488" y="5853113"/>
            <a:ext cx="215900" cy="215900"/>
          </a:xfrm>
          <a:prstGeom prst="star10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16" name="Star: 10 Points 15">
            <a:extLst>
              <a:ext uri="{FF2B5EF4-FFF2-40B4-BE49-F238E27FC236}">
                <a16:creationId xmlns:a16="http://schemas.microsoft.com/office/drawing/2014/main" id="{E6452140-96D5-4211-AEFB-6769B48B517A}"/>
              </a:ext>
            </a:extLst>
          </p:cNvPr>
          <p:cNvSpPr/>
          <p:nvPr/>
        </p:nvSpPr>
        <p:spPr bwMode="auto">
          <a:xfrm>
            <a:off x="1487488" y="4497388"/>
            <a:ext cx="215900" cy="215900"/>
          </a:xfrm>
          <a:prstGeom prst="star10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17" name="Star: 10 Points 16">
            <a:extLst>
              <a:ext uri="{FF2B5EF4-FFF2-40B4-BE49-F238E27FC236}">
                <a16:creationId xmlns:a16="http://schemas.microsoft.com/office/drawing/2014/main" id="{EE676FE6-234F-412A-9B6F-8FA8187E4DA8}"/>
              </a:ext>
            </a:extLst>
          </p:cNvPr>
          <p:cNvSpPr/>
          <p:nvPr/>
        </p:nvSpPr>
        <p:spPr bwMode="auto">
          <a:xfrm>
            <a:off x="1487488" y="6269038"/>
            <a:ext cx="215900" cy="215900"/>
          </a:xfrm>
          <a:prstGeom prst="star10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</p:spTree>
  </p:cSld>
  <p:clrMapOvr>
    <a:masterClrMapping/>
  </p:clrMapOvr>
  <p:transition spd="slow" advTm="6692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34AECD9-39C3-44E1-B19B-7B827BAD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9" y="110904"/>
            <a:ext cx="2470150" cy="10620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DF69D1-F1AB-46C4-9FAF-3C3CDC1D1C83}"/>
              </a:ext>
            </a:extLst>
          </p:cNvPr>
          <p:cNvSpPr txBox="1"/>
          <p:nvPr/>
        </p:nvSpPr>
        <p:spPr>
          <a:xfrm>
            <a:off x="3068910" y="-254671"/>
            <a:ext cx="878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+</a:t>
            </a:r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9238B27-9077-495F-B3CE-CA0607657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37" y="0"/>
            <a:ext cx="1286743" cy="128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5EBA2F-AE88-4DCA-84E4-1B3825975D09}"/>
              </a:ext>
            </a:extLst>
          </p:cNvPr>
          <p:cNvSpPr txBox="1"/>
          <p:nvPr/>
        </p:nvSpPr>
        <p:spPr>
          <a:xfrm>
            <a:off x="5532018" y="-173701"/>
            <a:ext cx="8788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/>
              <a:t>=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BB00954-21EB-43B1-9EC4-21F0C2D44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28" y="255366"/>
            <a:ext cx="5529262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91CFCE-159B-4470-A7D3-562CFC900D3B}"/>
              </a:ext>
            </a:extLst>
          </p:cNvPr>
          <p:cNvSpPr txBox="1">
            <a:spLocks/>
          </p:cNvSpPr>
          <p:nvPr/>
        </p:nvSpPr>
        <p:spPr>
          <a:xfrm>
            <a:off x="130204" y="3311371"/>
            <a:ext cx="11931587" cy="3042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Tw Cen MT" panose="020B06020201040206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38ADBB-CD62-4269-BEA4-E816308B1761}"/>
              </a:ext>
            </a:extLst>
          </p:cNvPr>
          <p:cNvGrpSpPr/>
          <p:nvPr/>
        </p:nvGrpSpPr>
        <p:grpSpPr>
          <a:xfrm>
            <a:off x="4198863" y="1680369"/>
            <a:ext cx="7794075" cy="749555"/>
            <a:chOff x="8520" y="37644"/>
            <a:chExt cx="8858752" cy="74027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79E7A7D-6E36-4111-B934-640D9DC7EEA8}"/>
                </a:ext>
              </a:extLst>
            </p:cNvPr>
            <p:cNvSpPr/>
            <p:nvPr/>
          </p:nvSpPr>
          <p:spPr>
            <a:xfrm>
              <a:off x="8520" y="57906"/>
              <a:ext cx="8723953" cy="72001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EA986E87-3514-4343-A452-05805348F141}"/>
                </a:ext>
              </a:extLst>
            </p:cNvPr>
            <p:cNvSpPr txBox="1"/>
            <p:nvPr/>
          </p:nvSpPr>
          <p:spPr>
            <a:xfrm>
              <a:off x="213615" y="37644"/>
              <a:ext cx="8653657" cy="6497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r>
                <a:rPr lang="en-GB" sz="20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1</a:t>
              </a:r>
              <a:r>
                <a:rPr lang="en-GB" sz="2000" baseline="300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st</a:t>
              </a:r>
              <a:r>
                <a:rPr lang="en-GB" sz="20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 national music project for care experienced young people in Scotland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479EB1-9927-4748-BD29-3DBE7CD4E7E7}"/>
              </a:ext>
            </a:extLst>
          </p:cNvPr>
          <p:cNvGrpSpPr/>
          <p:nvPr/>
        </p:nvGrpSpPr>
        <p:grpSpPr>
          <a:xfrm>
            <a:off x="3187083" y="2542864"/>
            <a:ext cx="8974583" cy="720755"/>
            <a:chOff x="820125" y="853963"/>
            <a:chExt cx="8099141" cy="72075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0D9E44C-786A-4778-911D-6B6BDCB5D82C}"/>
                </a:ext>
              </a:extLst>
            </p:cNvPr>
            <p:cNvSpPr/>
            <p:nvPr/>
          </p:nvSpPr>
          <p:spPr>
            <a:xfrm>
              <a:off x="820125" y="854708"/>
              <a:ext cx="7946872" cy="720010"/>
            </a:xfrm>
            <a:prstGeom prst="roundRect">
              <a:avLst/>
            </a:prstGeom>
            <a:solidFill>
              <a:srgbClr val="FF7C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E1366B10-1A14-489C-9451-4782551E55C1}"/>
                </a:ext>
              </a:extLst>
            </p:cNvPr>
            <p:cNvSpPr txBox="1"/>
            <p:nvPr/>
          </p:nvSpPr>
          <p:spPr>
            <a:xfrm>
              <a:off x="1042690" y="853963"/>
              <a:ext cx="7876576" cy="6497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r>
                <a:rPr lang="en-GB" sz="20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2 year project running up to June 2021, working with over 400 care experienced young people across Scotland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CBABDC-BE32-4B73-9C72-CAC369941A2D}"/>
              </a:ext>
            </a:extLst>
          </p:cNvPr>
          <p:cNvGrpSpPr/>
          <p:nvPr/>
        </p:nvGrpSpPr>
        <p:grpSpPr>
          <a:xfrm>
            <a:off x="2174916" y="3507966"/>
            <a:ext cx="9801974" cy="1791009"/>
            <a:chOff x="-461591" y="910101"/>
            <a:chExt cx="9035212" cy="18747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BCECF19-BB05-46DC-A75B-74C1DEF0BD41}"/>
                </a:ext>
              </a:extLst>
            </p:cNvPr>
            <p:cNvSpPr/>
            <p:nvPr/>
          </p:nvSpPr>
          <p:spPr>
            <a:xfrm>
              <a:off x="-461591" y="910101"/>
              <a:ext cx="9035212" cy="1555153"/>
            </a:xfrm>
            <a:prstGeom prst="roundRect">
              <a:avLst/>
            </a:prstGeom>
            <a:solidFill>
              <a:srgbClr val="B8B9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D89900F9-6E88-4CB1-86A8-382154E30DA0}"/>
                </a:ext>
              </a:extLst>
            </p:cNvPr>
            <p:cNvSpPr txBox="1"/>
            <p:nvPr/>
          </p:nvSpPr>
          <p:spPr>
            <a:xfrm>
              <a:off x="132436" y="1229692"/>
              <a:ext cx="7670305" cy="1555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r>
                <a:rPr lang="en-GB" sz="1800" dirty="0">
                  <a:latin typeface="Tw Cen MT" panose="020B0602020104020603" pitchFamily="34" charset="0"/>
                </a:rPr>
                <a:t>Aims of the project:</a:t>
              </a:r>
            </a:p>
            <a:p>
              <a:pPr marL="614362" lvl="1" indent="-342900">
                <a:buFont typeface="+mj-lt"/>
                <a:buAutoNum type="arabicPeriod"/>
              </a:pPr>
              <a:r>
                <a:rPr lang="en-GB" sz="18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To provide as many care experienced young people as possible with enjoyable music </a:t>
              </a:r>
              <a:r>
                <a:rPr lang="en-GB" dirty="0">
                  <a:solidFill>
                    <a:schemeClr val="tx1"/>
                  </a:solidFill>
                  <a:latin typeface="Tw Cen MT" panose="020B0602020104020603" pitchFamily="34" charset="0"/>
                </a:rPr>
                <a:t>mentoring, tuition and advice</a:t>
              </a:r>
              <a:endParaRPr lang="en-GB" sz="1800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  <a:p>
              <a:pPr marL="614362" lvl="1" indent="-342900">
                <a:buFont typeface="+mj-lt"/>
                <a:buAutoNum type="arabicPeriod"/>
              </a:pPr>
              <a:r>
                <a:rPr lang="en-GB" sz="18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To learn about what works and doesn’t work in bringing music and creativity to care experienced young people</a:t>
              </a:r>
              <a:br>
                <a:rPr lang="en-GB" sz="1800" dirty="0">
                  <a:solidFill>
                    <a:schemeClr val="tx1"/>
                  </a:solidFill>
                  <a:latin typeface="Tw Cen MT" panose="020B0602020104020603" pitchFamily="34" charset="0"/>
                </a:rPr>
              </a:br>
              <a:br>
                <a:rPr lang="en-GB" sz="1800" dirty="0">
                  <a:latin typeface="Tw Cen MT" panose="020B0602020104020603" pitchFamily="34" charset="0"/>
                </a:rPr>
              </a:br>
              <a:endParaRPr lang="en-GB" sz="1800" dirty="0">
                <a:latin typeface="Tw Cen MT" panose="020B0602020104020603" pitchFamily="34" charset="0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b="0" kern="1200" dirty="0">
                <a:solidFill>
                  <a:srgbClr val="000000"/>
                </a:solidFill>
                <a:latin typeface="Tw Cen MT" panose="020B0602020104020603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1D9C6F-5643-44BB-A316-BBEB6FE5CBB1}"/>
              </a:ext>
            </a:extLst>
          </p:cNvPr>
          <p:cNvGrpSpPr/>
          <p:nvPr/>
        </p:nvGrpSpPr>
        <p:grpSpPr>
          <a:xfrm>
            <a:off x="5191835" y="5190253"/>
            <a:ext cx="6785055" cy="600847"/>
            <a:chOff x="785601" y="893208"/>
            <a:chExt cx="7946872" cy="72001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2DA60FC-E66F-43E6-8D4C-5D615CDC1120}"/>
                </a:ext>
              </a:extLst>
            </p:cNvPr>
            <p:cNvSpPr/>
            <p:nvPr/>
          </p:nvSpPr>
          <p:spPr>
            <a:xfrm>
              <a:off x="785601" y="893208"/>
              <a:ext cx="7946872" cy="720010"/>
            </a:xfrm>
            <a:prstGeom prst="roundRect">
              <a:avLst/>
            </a:prstGeom>
            <a:solidFill>
              <a:srgbClr val="FF7C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F9643CF7-C003-4B94-B7D8-F57E0CAE82ED}"/>
                </a:ext>
              </a:extLst>
            </p:cNvPr>
            <p:cNvSpPr txBox="1"/>
            <p:nvPr/>
          </p:nvSpPr>
          <p:spPr>
            <a:xfrm>
              <a:off x="855897" y="928357"/>
              <a:ext cx="7876576" cy="6497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r>
                <a:rPr lang="en-GB" dirty="0">
                  <a:solidFill>
                    <a:schemeClr val="tx1"/>
                  </a:solidFill>
                  <a:latin typeface="Tw Cen MT" panose="020B0602020104020603" pitchFamily="34" charset="0"/>
                </a:rPr>
                <a:t>Funded by Creative Scotland and Big Lottery Young Start, following a successful pilot funded by the Life Changes Trust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25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DFA19F-1610-41BD-A3C4-B51C7B86401B}"/>
              </a:ext>
            </a:extLst>
          </p:cNvPr>
          <p:cNvSpPr/>
          <p:nvPr/>
        </p:nvSpPr>
        <p:spPr>
          <a:xfrm>
            <a:off x="240905" y="4472345"/>
            <a:ext cx="8771493" cy="1459198"/>
          </a:xfrm>
          <a:prstGeom prst="roundRect">
            <a:avLst/>
          </a:prstGeom>
          <a:solidFill>
            <a:srgbClr val="B8B9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51F6A15-6916-4708-9344-6D0EBD72D37A}"/>
              </a:ext>
            </a:extLst>
          </p:cNvPr>
          <p:cNvSpPr/>
          <p:nvPr/>
        </p:nvSpPr>
        <p:spPr>
          <a:xfrm>
            <a:off x="265974" y="1921352"/>
            <a:ext cx="8269103" cy="2126865"/>
          </a:xfrm>
          <a:prstGeom prst="roundRect">
            <a:avLst/>
          </a:prstGeom>
          <a:solidFill>
            <a:srgbClr val="FDD6CB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A18E53-46BF-40AA-90DF-8EF13FC697FA}"/>
              </a:ext>
            </a:extLst>
          </p:cNvPr>
          <p:cNvSpPr txBox="1">
            <a:spLocks/>
          </p:cNvSpPr>
          <p:nvPr/>
        </p:nvSpPr>
        <p:spPr>
          <a:xfrm>
            <a:off x="347437" y="2077375"/>
            <a:ext cx="8059715" cy="19708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Tw Cen MT" panose="020B0602020104020603" pitchFamily="34" charset="0"/>
              </a:rPr>
              <a:t>Focus on residential and secure care but also open to foster care, kinship care and young people who are looked after at home</a:t>
            </a:r>
          </a:p>
          <a:p>
            <a:pPr marL="0" indent="0">
              <a:buNone/>
            </a:pPr>
            <a:endParaRPr lang="en-GB" sz="2000" dirty="0">
              <a:latin typeface="Tw Cen MT" panose="020B0602020104020603" pitchFamily="34" charset="0"/>
            </a:endParaRPr>
          </a:p>
          <a:p>
            <a:r>
              <a:rPr lang="en-GB" sz="2000" dirty="0">
                <a:latin typeface="Tw Cen MT" panose="020B0602020104020603" pitchFamily="34" charset="0"/>
              </a:rPr>
              <a:t>Any age between 5 – 25</a:t>
            </a:r>
          </a:p>
          <a:p>
            <a:pPr marL="0" indent="0">
              <a:buNone/>
            </a:pPr>
            <a:endParaRPr lang="en-GB" sz="2000" dirty="0">
              <a:latin typeface="Tw Cen MT" panose="020B0602020104020603" pitchFamily="34" charset="0"/>
            </a:endParaRPr>
          </a:p>
          <a:p>
            <a:r>
              <a:rPr lang="en-GB" sz="2000" dirty="0">
                <a:latin typeface="Tw Cen MT" panose="020B0602020104020603" pitchFamily="34" charset="0"/>
              </a:rPr>
              <a:t>Tuition is delivered 1-2-1 or in small groups, larger sessions or events</a:t>
            </a:r>
          </a:p>
          <a:p>
            <a:pPr marL="0" indent="0">
              <a:buNone/>
            </a:pPr>
            <a:endParaRPr lang="en-GB" sz="2000" dirty="0">
              <a:latin typeface="Tw Cen MT" panose="020B06020201040206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A19D14-339E-4D67-8E15-C9780167A10F}"/>
              </a:ext>
            </a:extLst>
          </p:cNvPr>
          <p:cNvGrpSpPr/>
          <p:nvPr/>
        </p:nvGrpSpPr>
        <p:grpSpPr>
          <a:xfrm>
            <a:off x="8655728" y="74319"/>
            <a:ext cx="3460750" cy="6596063"/>
            <a:chOff x="6321425" y="104775"/>
            <a:chExt cx="3460750" cy="6596063"/>
          </a:xfrm>
        </p:grpSpPr>
        <p:sp>
          <p:nvSpPr>
            <p:cNvPr id="6" name="Flowchart: Connector 3">
              <a:extLst>
                <a:ext uri="{FF2B5EF4-FFF2-40B4-BE49-F238E27FC236}">
                  <a16:creationId xmlns:a16="http://schemas.microsoft.com/office/drawing/2014/main" id="{BB4AFFE8-E93F-4AD8-88A3-ACB455B69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50" y="104775"/>
              <a:ext cx="1922463" cy="1976438"/>
            </a:xfrm>
            <a:prstGeom prst="flowChartConnector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7" name="Flowchart: Connector 4">
              <a:extLst>
                <a:ext uri="{FF2B5EF4-FFF2-40B4-BE49-F238E27FC236}">
                  <a16:creationId xmlns:a16="http://schemas.microsoft.com/office/drawing/2014/main" id="{346409EB-29DD-4347-81BC-C3EF7263F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1498600"/>
              <a:ext cx="2546350" cy="2339975"/>
            </a:xfrm>
            <a:prstGeom prst="flowChartConnector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1627B167-B7C4-41AB-8FF6-E857461BD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2838" y="2598738"/>
              <a:ext cx="2198687" cy="2268537"/>
            </a:xfrm>
            <a:prstGeom prst="flowChartConnector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Flowchart: Connector 9">
              <a:extLst>
                <a:ext uri="{FF2B5EF4-FFF2-40B4-BE49-F238E27FC236}">
                  <a16:creationId xmlns:a16="http://schemas.microsoft.com/office/drawing/2014/main" id="{F42E0D1F-362E-4A16-BD65-D850425E5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2913" y="4494213"/>
              <a:ext cx="2303462" cy="2206625"/>
            </a:xfrm>
            <a:prstGeom prst="flowChartConnector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0" name="Flowchart: Connector 10">
              <a:extLst>
                <a:ext uri="{FF2B5EF4-FFF2-40B4-BE49-F238E27FC236}">
                  <a16:creationId xmlns:a16="http://schemas.microsoft.com/office/drawing/2014/main" id="{28178420-2459-4674-874E-89D6FF111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0813" y="908050"/>
              <a:ext cx="1924050" cy="1785938"/>
            </a:xfrm>
            <a:prstGeom prst="flowChartConnector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1" name="Flowchart: Connector 6">
              <a:extLst>
                <a:ext uri="{FF2B5EF4-FFF2-40B4-BE49-F238E27FC236}">
                  <a16:creationId xmlns:a16="http://schemas.microsoft.com/office/drawing/2014/main" id="{C8EB3E52-48A1-403E-B57D-6C8536E38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6613" y="3646488"/>
              <a:ext cx="1325562" cy="1331912"/>
            </a:xfrm>
            <a:prstGeom prst="flowChartConnector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hlink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3">
            <a:extLst>
              <a:ext uri="{FF2B5EF4-FFF2-40B4-BE49-F238E27FC236}">
                <a16:creationId xmlns:a16="http://schemas.microsoft.com/office/drawing/2014/main" id="{3D2B3115-6E9E-431D-ADD7-535ED41A9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15368" y="95917"/>
            <a:ext cx="917575" cy="5826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F11168F-24F0-443C-8CD0-0C899A6C85FA}"/>
              </a:ext>
            </a:extLst>
          </p:cNvPr>
          <p:cNvSpPr/>
          <p:nvPr/>
        </p:nvSpPr>
        <p:spPr>
          <a:xfrm>
            <a:off x="316529" y="309707"/>
            <a:ext cx="7962715" cy="1304813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FF4A46-B6C7-40C3-94D6-FE3D06F79CBD}"/>
              </a:ext>
            </a:extLst>
          </p:cNvPr>
          <p:cNvSpPr/>
          <p:nvPr/>
        </p:nvSpPr>
        <p:spPr>
          <a:xfrm>
            <a:off x="591412" y="369447"/>
            <a:ext cx="7687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latin typeface="Tw Cen MT" panose="020B0602020104020603" pitchFamily="34" charset="0"/>
              </a:rPr>
              <a:t>Musicares</a:t>
            </a:r>
            <a:r>
              <a:rPr lang="en-GB" sz="2000" b="1" dirty="0">
                <a:latin typeface="Tw Cen MT" panose="020B0602020104020603" pitchFamily="34" charset="0"/>
              </a:rPr>
              <a:t> </a:t>
            </a:r>
            <a:r>
              <a:rPr lang="en-GB" sz="2000" dirty="0">
                <a:latin typeface="Tw Cen MT" panose="020B0602020104020603" pitchFamily="34" charset="0"/>
              </a:rPr>
              <a:t>participants can choose from any of musical instrument or creative activity. The structure, duration and format of the programme can be </a:t>
            </a:r>
            <a:r>
              <a:rPr lang="en-GB" sz="2000" b="1" dirty="0">
                <a:latin typeface="Tw Cen MT" panose="020B0602020104020603" pitchFamily="34" charset="0"/>
              </a:rPr>
              <a:t>defined by the young person.</a:t>
            </a:r>
            <a:endParaRPr lang="en-GB" sz="2000" b="0" i="0" dirty="0">
              <a:effectLst/>
              <a:latin typeface="Tw Cen MT" panose="020B0602020104020603" pitchFamily="34" charset="0"/>
            </a:endParaRPr>
          </a:p>
          <a:p>
            <a:endParaRPr lang="en-GB" b="0" i="0" dirty="0">
              <a:effectLst/>
              <a:latin typeface="Rubik"/>
            </a:endParaRPr>
          </a:p>
          <a:p>
            <a:endParaRPr lang="en-GB" b="0" i="0" dirty="0">
              <a:effectLst/>
              <a:latin typeface="Rubik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328A63-5B89-4CAE-B1C7-540C68DC1DB8}"/>
              </a:ext>
            </a:extLst>
          </p:cNvPr>
          <p:cNvSpPr txBox="1"/>
          <p:nvPr/>
        </p:nvSpPr>
        <p:spPr>
          <a:xfrm>
            <a:off x="240905" y="4482861"/>
            <a:ext cx="8861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w Cen MT" panose="020B0602020104020603" pitchFamily="34" charset="0"/>
              </a:rPr>
              <a:t>Sound Lab caters mostly to Glasgow and surrounding areas (Renfrewshire, East Ren, Inverclyde, West Dunbartonshire etc.)</a:t>
            </a:r>
          </a:p>
          <a:p>
            <a:pPr marL="0" indent="0">
              <a:buNone/>
            </a:pPr>
            <a:endParaRPr lang="en-GB" sz="1800" dirty="0">
              <a:latin typeface="Tw Cen MT" panose="020B0602020104020603" pitchFamily="34" charset="0"/>
            </a:endParaRPr>
          </a:p>
          <a:p>
            <a:r>
              <a:rPr lang="en-GB" sz="1800" dirty="0">
                <a:latin typeface="Tw Cen MT" panose="020B0602020104020603" pitchFamily="34" charset="0"/>
              </a:rPr>
              <a:t>Music Plus caters mostly to Edinburgh, Aberdeen, Highlands, Dumfries &amp; Galloway, Ayrshires and any other areas of Scotland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11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4FA08AD-2CB6-4EDE-BE0B-4E16F06837B0}"/>
              </a:ext>
            </a:extLst>
          </p:cNvPr>
          <p:cNvSpPr/>
          <p:nvPr/>
        </p:nvSpPr>
        <p:spPr>
          <a:xfrm>
            <a:off x="3968319" y="5247548"/>
            <a:ext cx="8131946" cy="1179885"/>
          </a:xfrm>
          <a:prstGeom prst="roundRect">
            <a:avLst/>
          </a:prstGeom>
          <a:solidFill>
            <a:srgbClr val="FCA2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69C1695-7E08-4C23-BDDB-FCC5309BA2FB}"/>
              </a:ext>
            </a:extLst>
          </p:cNvPr>
          <p:cNvSpPr/>
          <p:nvPr/>
        </p:nvSpPr>
        <p:spPr>
          <a:xfrm>
            <a:off x="3968319" y="3469700"/>
            <a:ext cx="8131946" cy="960257"/>
          </a:xfrm>
          <a:prstGeom prst="roundRect">
            <a:avLst/>
          </a:prstGeom>
          <a:solidFill>
            <a:srgbClr val="FDD6C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4A9047A-576A-494A-A34D-F78DC12FCA54}"/>
              </a:ext>
            </a:extLst>
          </p:cNvPr>
          <p:cNvSpPr/>
          <p:nvPr/>
        </p:nvSpPr>
        <p:spPr>
          <a:xfrm>
            <a:off x="6096000" y="1139802"/>
            <a:ext cx="5808955" cy="1505744"/>
          </a:xfrm>
          <a:prstGeom prst="roundRect">
            <a:avLst/>
          </a:prstGeom>
          <a:solidFill>
            <a:srgbClr val="B8B9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CFA182A-8396-4321-9F96-F2CF8C894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1495"/>
          <a:stretch>
            <a:fillRect/>
          </a:stretch>
        </p:blipFill>
        <p:spPr bwMode="auto">
          <a:xfrm>
            <a:off x="190277" y="200461"/>
            <a:ext cx="3433746" cy="645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03C71F-B0C7-4E69-A74F-61B110C9F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479" y="200461"/>
            <a:ext cx="861243" cy="5468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CE773B-5BA7-465A-A7A7-6959426A1632}"/>
              </a:ext>
            </a:extLst>
          </p:cNvPr>
          <p:cNvSpPr txBox="1"/>
          <p:nvPr/>
        </p:nvSpPr>
        <p:spPr>
          <a:xfrm>
            <a:off x="4048218" y="5056828"/>
            <a:ext cx="8210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w Cen MT" panose="020B0602020104020603" pitchFamily="34" charset="0"/>
            </a:endParaRPr>
          </a:p>
          <a:p>
            <a:r>
              <a:rPr lang="en-GB" dirty="0" err="1">
                <a:latin typeface="Tw Cen MT" panose="020B0602020104020603" pitchFamily="34" charset="0"/>
              </a:rPr>
              <a:t>Musicares</a:t>
            </a:r>
            <a:r>
              <a:rPr lang="en-GB" dirty="0">
                <a:latin typeface="Tw Cen MT" panose="020B0602020104020603" pitchFamily="34" charset="0"/>
              </a:rPr>
              <a:t> represents a large part of The Sound Lab’s work over the last 2 years, however we have been busy delivering other workshops and tuition to groups out-with the care experienced community. Some of which you’ll hear about today.</a:t>
            </a:r>
          </a:p>
          <a:p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EDDD3C-1DFF-4241-8282-4F1D1E05F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11" y="1114523"/>
            <a:ext cx="1905000" cy="1943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BFFD6E-AA9E-4CC7-9D89-3F6017788199}"/>
              </a:ext>
            </a:extLst>
          </p:cNvPr>
          <p:cNvSpPr txBox="1"/>
          <p:nvPr/>
        </p:nvSpPr>
        <p:spPr>
          <a:xfrm>
            <a:off x="6187366" y="1324869"/>
            <a:ext cx="5486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 Cen MT" panose="020B0602020104020603" pitchFamily="34" charset="0"/>
              </a:rPr>
              <a:t>Music Broth run ‘Scotland’s loudest library’ and have been a key partner in our work, allowing us access to their library of instruments and delivering this to participants as far as Orkney.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00E375-6EF5-4208-BF81-AF6B4319236B}"/>
              </a:ext>
            </a:extLst>
          </p:cNvPr>
          <p:cNvSpPr txBox="1"/>
          <p:nvPr/>
        </p:nvSpPr>
        <p:spPr>
          <a:xfrm>
            <a:off x="4191000" y="3486513"/>
            <a:ext cx="7713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 Cen MT" panose="020B0602020104020603" pitchFamily="34" charset="0"/>
              </a:rPr>
              <a:t>Though, like many services, we’ve had to adapt and change over the course of the pandemic, there are opportunities within that; distanced tuition has in some ways made our work more accessible.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5563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LG_DIALOGNAME" val="Title"/>
  <p:tag name="DLG_SHORTNAME" val=""/>
  <p:tag name="DLG_ASSOCIATEDSLIDES" val=""/>
  <p:tag name="DLG_INNEWPRESENTATION" val="YES"/>
  <p:tag name="DLG_ONINSERTSLIDEDLG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17311838BAA40B89C58AF41BA6BFC" ma:contentTypeVersion="37" ma:contentTypeDescription="Create a new document." ma:contentTypeScope="" ma:versionID="5a76e60418ea39f21c6c8e55f000d808">
  <xsd:schema xmlns:xsd="http://www.w3.org/2001/XMLSchema" xmlns:xs="http://www.w3.org/2001/XMLSchema" xmlns:p="http://schemas.microsoft.com/office/2006/metadata/properties" xmlns:ns2="38b3eebe-46b4-4538-80d8-3ab97830536e" xmlns:ns3="7f2bc08b-1d4c-41b9-b571-3e875e8f9656" targetNamespace="http://schemas.microsoft.com/office/2006/metadata/properties" ma:root="true" ma:fieldsID="84dee5804ac4d0170df6c38536e974bb" ns2:_="" ns3:_="">
    <xsd:import namespace="38b3eebe-46b4-4538-80d8-3ab97830536e"/>
    <xsd:import namespace="7f2bc08b-1d4c-41b9-b571-3e875e8f965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3eebe-46b4-4538-80d8-3ab9783053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bc08b-1d4c-41b9-b571-3e875e8f96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8b3eebe-46b4-4538-80d8-3ab97830536e">F7TSDKATDAAU-347277308-211898</_dlc_DocId>
    <_dlc_DocIdUrl xmlns="38b3eebe-46b4-4538-80d8-3ab97830536e">
      <Url>https://childreninscot.sharepoint.com/sites/Files/_layouts/15/DocIdRedir.aspx?ID=F7TSDKATDAAU-347277308-211898</Url>
      <Description>F7TSDKATDAAU-347277308-211898</Description>
    </_dlc_DocIdUrl>
  </documentManagement>
</p:properties>
</file>

<file path=customXml/itemProps1.xml><?xml version="1.0" encoding="utf-8"?>
<ds:datastoreItem xmlns:ds="http://schemas.openxmlformats.org/officeDocument/2006/customXml" ds:itemID="{7E4DD1C9-0868-4CBE-AAE1-481A065966D7}"/>
</file>

<file path=customXml/itemProps2.xml><?xml version="1.0" encoding="utf-8"?>
<ds:datastoreItem xmlns:ds="http://schemas.openxmlformats.org/officeDocument/2006/customXml" ds:itemID="{E5C23645-7886-4CA4-8F1F-B3B553590A3D}"/>
</file>

<file path=customXml/itemProps3.xml><?xml version="1.0" encoding="utf-8"?>
<ds:datastoreItem xmlns:ds="http://schemas.openxmlformats.org/officeDocument/2006/customXml" ds:itemID="{DE2E39E6-FBA0-4A09-8398-CB14E63F7FEC}"/>
</file>

<file path=customXml/itemProps4.xml><?xml version="1.0" encoding="utf-8"?>
<ds:datastoreItem xmlns:ds="http://schemas.openxmlformats.org/officeDocument/2006/customXml" ds:itemID="{64C0991D-87AF-4A58-B01F-9A5B6B78822D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476</Words>
  <Application>Microsoft Office PowerPoint</Application>
  <PresentationFormat>Widescreen</PresentationFormat>
  <Paragraphs>35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Bahnschrift SemiBold</vt:lpstr>
      <vt:lpstr>Calibri</vt:lpstr>
      <vt:lpstr>Calibri Light</vt:lpstr>
      <vt:lpstr>Century Gothic</vt:lpstr>
      <vt:lpstr>Rubik</vt:lpstr>
      <vt:lpstr>Tw Cen MT</vt:lpstr>
      <vt:lpstr>Verdana</vt:lpstr>
      <vt:lpstr>Office Theme</vt:lpstr>
      <vt:lpstr>think-cell Slide</vt:lpstr>
      <vt:lpstr>PowerPoint Presentation</vt:lpstr>
      <vt:lpstr>About The Sound Lab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</dc:creator>
  <cp:lastModifiedBy>Naomi</cp:lastModifiedBy>
  <cp:revision>9</cp:revision>
  <dcterms:created xsi:type="dcterms:W3CDTF">2021-03-03T10:17:10Z</dcterms:created>
  <dcterms:modified xsi:type="dcterms:W3CDTF">2021-03-03T11:30:19Z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0x010100FB417311838BAA40B89C58AF41BA6BFC</vt:lpwstr>
  </property>
  <property fmtid="{D5CDD505-2E9C-101B-9397-08002B2CF9AE}" pid="3" name="_dlc_DocIdItemGuid">
    <vt:lpwstr>437a4285-79fe-4872-bccd-9e4d7838eaf5</vt:lpwstr>
  </property>
</Properties>
</file>